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56" r:id="rId6"/>
    <p:sldMasterId id="2147483658" r:id="rId7"/>
    <p:sldMasterId id="2147484019" r:id="rId8"/>
    <p:sldMasterId id="2147484028" r:id="rId9"/>
    <p:sldMasterId id="2147484030" r:id="rId10"/>
  </p:sldMasterIdLst>
  <p:notesMasterIdLst>
    <p:notesMasterId r:id="rId128"/>
  </p:notesMasterIdLst>
  <p:handoutMasterIdLst>
    <p:handoutMasterId r:id="rId129"/>
  </p:handoutMasterIdLst>
  <p:sldIdLst>
    <p:sldId id="286" r:id="rId11"/>
    <p:sldId id="281" r:id="rId12"/>
    <p:sldId id="296" r:id="rId13"/>
    <p:sldId id="398" r:id="rId14"/>
    <p:sldId id="397" r:id="rId15"/>
    <p:sldId id="409" r:id="rId16"/>
    <p:sldId id="413" r:id="rId17"/>
    <p:sldId id="396" r:id="rId18"/>
    <p:sldId id="368" r:id="rId19"/>
    <p:sldId id="297" r:id="rId20"/>
    <p:sldId id="328" r:id="rId21"/>
    <p:sldId id="356" r:id="rId22"/>
    <p:sldId id="357" r:id="rId23"/>
    <p:sldId id="358" r:id="rId24"/>
    <p:sldId id="359" r:id="rId25"/>
    <p:sldId id="360" r:id="rId26"/>
    <p:sldId id="364" r:id="rId27"/>
    <p:sldId id="361" r:id="rId28"/>
    <p:sldId id="362" r:id="rId29"/>
    <p:sldId id="363" r:id="rId30"/>
    <p:sldId id="346" r:id="rId31"/>
    <p:sldId id="369" r:id="rId32"/>
    <p:sldId id="348" r:id="rId33"/>
    <p:sldId id="365" r:id="rId34"/>
    <p:sldId id="298" r:id="rId35"/>
    <p:sldId id="299" r:id="rId36"/>
    <p:sldId id="307" r:id="rId37"/>
    <p:sldId id="308" r:id="rId38"/>
    <p:sldId id="337" r:id="rId39"/>
    <p:sldId id="341" r:id="rId40"/>
    <p:sldId id="340" r:id="rId41"/>
    <p:sldId id="352" r:id="rId42"/>
    <p:sldId id="332" r:id="rId43"/>
    <p:sldId id="333" r:id="rId44"/>
    <p:sldId id="366" r:id="rId45"/>
    <p:sldId id="367" r:id="rId46"/>
    <p:sldId id="300" r:id="rId47"/>
    <p:sldId id="350" r:id="rId48"/>
    <p:sldId id="351" r:id="rId49"/>
    <p:sldId id="349" r:id="rId50"/>
    <p:sldId id="326" r:id="rId51"/>
    <p:sldId id="374" r:id="rId52"/>
    <p:sldId id="370" r:id="rId53"/>
    <p:sldId id="371" r:id="rId54"/>
    <p:sldId id="372" r:id="rId55"/>
    <p:sldId id="373" r:id="rId56"/>
    <p:sldId id="375" r:id="rId57"/>
    <p:sldId id="381" r:id="rId58"/>
    <p:sldId id="376" r:id="rId59"/>
    <p:sldId id="377" r:id="rId60"/>
    <p:sldId id="378" r:id="rId61"/>
    <p:sldId id="379" r:id="rId62"/>
    <p:sldId id="380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92" r:id="rId74"/>
    <p:sldId id="399" r:id="rId75"/>
    <p:sldId id="393" r:id="rId76"/>
    <p:sldId id="394" r:id="rId77"/>
    <p:sldId id="395" r:id="rId78"/>
    <p:sldId id="400" r:id="rId79"/>
    <p:sldId id="422" r:id="rId80"/>
    <p:sldId id="424" r:id="rId81"/>
    <p:sldId id="401" r:id="rId82"/>
    <p:sldId id="405" r:id="rId83"/>
    <p:sldId id="425" r:id="rId84"/>
    <p:sldId id="402" r:id="rId85"/>
    <p:sldId id="404" r:id="rId86"/>
    <p:sldId id="406" r:id="rId87"/>
    <p:sldId id="408" r:id="rId88"/>
    <p:sldId id="410" r:id="rId89"/>
    <p:sldId id="428" r:id="rId90"/>
    <p:sldId id="433" r:id="rId91"/>
    <p:sldId id="429" r:id="rId92"/>
    <p:sldId id="430" r:id="rId93"/>
    <p:sldId id="431" r:id="rId94"/>
    <p:sldId id="440" r:id="rId95"/>
    <p:sldId id="441" r:id="rId96"/>
    <p:sldId id="446" r:id="rId97"/>
    <p:sldId id="442" r:id="rId98"/>
    <p:sldId id="443" r:id="rId99"/>
    <p:sldId id="444" r:id="rId100"/>
    <p:sldId id="445" r:id="rId101"/>
    <p:sldId id="447" r:id="rId102"/>
    <p:sldId id="448" r:id="rId103"/>
    <p:sldId id="450" r:id="rId104"/>
    <p:sldId id="451" r:id="rId105"/>
    <p:sldId id="453" r:id="rId106"/>
    <p:sldId id="417" r:id="rId107"/>
    <p:sldId id="411" r:id="rId108"/>
    <p:sldId id="418" r:id="rId109"/>
    <p:sldId id="412" r:id="rId110"/>
    <p:sldId id="421" r:id="rId111"/>
    <p:sldId id="414" r:id="rId112"/>
    <p:sldId id="415" r:id="rId113"/>
    <p:sldId id="454" r:id="rId114"/>
    <p:sldId id="435" r:id="rId115"/>
    <p:sldId id="457" r:id="rId116"/>
    <p:sldId id="458" r:id="rId117"/>
    <p:sldId id="465" r:id="rId118"/>
    <p:sldId id="464" r:id="rId119"/>
    <p:sldId id="462" r:id="rId120"/>
    <p:sldId id="460" r:id="rId121"/>
    <p:sldId id="467" r:id="rId122"/>
    <p:sldId id="459" r:id="rId123"/>
    <p:sldId id="461" r:id="rId124"/>
    <p:sldId id="437" r:id="rId125"/>
    <p:sldId id="439" r:id="rId126"/>
    <p:sldId id="466" r:id="rId127"/>
  </p:sldIdLst>
  <p:sldSz cx="9144000" cy="6858000" type="screen4x3"/>
  <p:notesSz cx="6797675" cy="9926638"/>
  <p:defaultTextStyle>
    <a:defPPr>
      <a:defRPr lang="ru-RU"/>
    </a:defPPr>
    <a:lvl1pPr algn="l" rtl="0" fontAlgn="base">
      <a:spcBef>
        <a:spcPct val="20000"/>
      </a:spcBef>
      <a:spcAft>
        <a:spcPct val="0"/>
      </a:spcAft>
      <a:defRPr sz="1600" kern="1200">
        <a:solidFill>
          <a:srgbClr val="696A6C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sz="1600" kern="1200">
        <a:solidFill>
          <a:srgbClr val="696A6C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sz="1600" kern="1200">
        <a:solidFill>
          <a:srgbClr val="696A6C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sz="1600" kern="1200">
        <a:solidFill>
          <a:srgbClr val="696A6C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sz="1600" kern="1200">
        <a:solidFill>
          <a:srgbClr val="696A6C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696A6C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696A6C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696A6C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696A6C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98F"/>
    <a:srgbClr val="C6973A"/>
    <a:srgbClr val="7575D1"/>
    <a:srgbClr val="DB1515"/>
    <a:srgbClr val="E31B23"/>
    <a:srgbClr val="00AEEF"/>
    <a:srgbClr val="F0CA00"/>
    <a:srgbClr val="696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6684" autoAdjust="0"/>
    <p:restoredTop sz="84407" autoAdjust="0"/>
  </p:normalViewPr>
  <p:slideViewPr>
    <p:cSldViewPr>
      <p:cViewPr>
        <p:scale>
          <a:sx n="100" d="100"/>
          <a:sy n="100" d="100"/>
        </p:scale>
        <p:origin x="-1920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117" Type="http://schemas.openxmlformats.org/officeDocument/2006/relationships/slide" Target="slides/slide107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slide" Target="slides/slide102.xml"/><Relationship Id="rId133" Type="http://schemas.openxmlformats.org/officeDocument/2006/relationships/tableStyles" Target="tableStyles.xml"/><Relationship Id="rId16" Type="http://schemas.openxmlformats.org/officeDocument/2006/relationships/slide" Target="slides/slide6.xml"/><Relationship Id="rId107" Type="http://schemas.openxmlformats.org/officeDocument/2006/relationships/slide" Target="slides/slide97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102" Type="http://schemas.openxmlformats.org/officeDocument/2006/relationships/slide" Target="slides/slide92.xml"/><Relationship Id="rId123" Type="http://schemas.openxmlformats.org/officeDocument/2006/relationships/slide" Target="slides/slide113.xml"/><Relationship Id="rId12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113" Type="http://schemas.openxmlformats.org/officeDocument/2006/relationships/slide" Target="slides/slide103.xml"/><Relationship Id="rId118" Type="http://schemas.openxmlformats.org/officeDocument/2006/relationships/slide" Target="slides/slide108.xml"/><Relationship Id="rId126" Type="http://schemas.openxmlformats.org/officeDocument/2006/relationships/slide" Target="slides/slide116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121" Type="http://schemas.openxmlformats.org/officeDocument/2006/relationships/slide" Target="slides/slide11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103" Type="http://schemas.openxmlformats.org/officeDocument/2006/relationships/slide" Target="slides/slide93.xml"/><Relationship Id="rId108" Type="http://schemas.openxmlformats.org/officeDocument/2006/relationships/slide" Target="slides/slide98.xml"/><Relationship Id="rId116" Type="http://schemas.openxmlformats.org/officeDocument/2006/relationships/slide" Target="slides/slide106.xml"/><Relationship Id="rId124" Type="http://schemas.openxmlformats.org/officeDocument/2006/relationships/slide" Target="slides/slide114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11" Type="http://schemas.openxmlformats.org/officeDocument/2006/relationships/slide" Target="slides/slide101.xml"/><Relationship Id="rId13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slide" Target="slides/slide96.xml"/><Relationship Id="rId114" Type="http://schemas.openxmlformats.org/officeDocument/2006/relationships/slide" Target="slides/slide104.xml"/><Relationship Id="rId119" Type="http://schemas.openxmlformats.org/officeDocument/2006/relationships/slide" Target="slides/slide109.xml"/><Relationship Id="rId127" Type="http://schemas.openxmlformats.org/officeDocument/2006/relationships/slide" Target="slides/slide117.xml"/><Relationship Id="rId10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122" Type="http://schemas.openxmlformats.org/officeDocument/2006/relationships/slide" Target="slides/slide112.xml"/><Relationship Id="rId13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slide" Target="slides/slide9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120" Type="http://schemas.openxmlformats.org/officeDocument/2006/relationships/slide" Target="slides/slide110.xml"/><Relationship Id="rId125" Type="http://schemas.openxmlformats.org/officeDocument/2006/relationships/slide" Target="slides/slide115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1.xml"/><Relationship Id="rId92" Type="http://schemas.openxmlformats.org/officeDocument/2006/relationships/slide" Target="slides/slide82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110" Type="http://schemas.openxmlformats.org/officeDocument/2006/relationships/slide" Target="slides/slide100.xml"/><Relationship Id="rId115" Type="http://schemas.openxmlformats.org/officeDocument/2006/relationships/slide" Target="slides/slide105.xml"/><Relationship Id="rId131" Type="http://schemas.openxmlformats.org/officeDocument/2006/relationships/viewProps" Target="viewProps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5150" y="9715500"/>
            <a:ext cx="369093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84" tIns="44092" rIns="88184" bIns="44092" numCol="1" anchor="b" anchorCtr="0" compatLnSpc="1">
            <a:prstTxWarp prst="textNoShape">
              <a:avLst/>
            </a:prstTxWarp>
          </a:bodyPr>
          <a:lstStyle>
            <a:lvl1pPr algn="r" defTabSz="881420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F426F9-518E-45E4-A123-34E86BCFF52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1" name="PgHeaderLeft"/>
          <p:cNvSpPr txBox="1">
            <a:spLocks/>
          </p:cNvSpPr>
          <p:nvPr/>
        </p:nvSpPr>
        <p:spPr>
          <a:xfrm>
            <a:off x="0" y="-4763"/>
            <a:ext cx="1743075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/>
          <a:lstStyle>
            <a:lvl1pPr algn="l">
              <a:defRPr sz="1200" i="0"/>
            </a:lvl1pPr>
          </a:lstStyle>
          <a:p>
            <a:pPr defTabSz="881420">
              <a:spcBef>
                <a:spcPct val="0"/>
              </a:spcBef>
              <a:defRPr/>
            </a:pPr>
            <a:r>
              <a:rPr lang="en-US" sz="1100" dirty="0" smtClean="0">
                <a:solidFill>
                  <a:schemeClr val="tx1"/>
                </a:solidFill>
              </a:rPr>
              <a:t>Training Manual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14" name="PgHeaderRight"/>
          <p:cNvSpPr txBox="1">
            <a:spLocks noChangeArrowheads="1"/>
          </p:cNvSpPr>
          <p:nvPr/>
        </p:nvSpPr>
        <p:spPr bwMode="auto">
          <a:xfrm>
            <a:off x="1771650" y="-4763"/>
            <a:ext cx="501173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/>
          <a:lstStyle>
            <a:lvl1pPr algn="r" defTabSz="881420">
              <a:spcBef>
                <a:spcPct val="0"/>
              </a:spcBef>
              <a:defRPr sz="11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/>
              <a:t>Course title</a:t>
            </a:r>
            <a:endParaRPr lang="ru-RU" dirty="0"/>
          </a:p>
        </p:txBody>
      </p:sp>
      <p:sp>
        <p:nvSpPr>
          <p:cNvPr id="16" name="PgFooterLeft"/>
          <p:cNvSpPr txBox="1">
            <a:spLocks noChangeArrowheads="1"/>
          </p:cNvSpPr>
          <p:nvPr/>
        </p:nvSpPr>
        <p:spPr bwMode="auto">
          <a:xfrm>
            <a:off x="1588" y="9723438"/>
            <a:ext cx="29591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 anchor="b"/>
          <a:lstStyle>
            <a:lvl1pPr defTabSz="881420">
              <a:spcBef>
                <a:spcPct val="0"/>
              </a:spcBef>
              <a:defRPr sz="11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SITRONICS Telecom Solutions</a:t>
            </a:r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rot="10800000" flipH="1">
            <a:off x="0" y="211138"/>
            <a:ext cx="67960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rot="10800000" flipH="1">
            <a:off x="1588" y="9715500"/>
            <a:ext cx="6796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78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14350" y="269875"/>
            <a:ext cx="6161088" cy="4621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2309" tIns="46154" rIns="92309" bIns="46154" numCol="1" anchor="ctr" anchorCtr="0" compatLnSpc="1">
            <a:prstTxWarp prst="textNoShape">
              <a:avLst/>
            </a:prstTxWarp>
          </a:bodyPr>
          <a:lstStyle/>
          <a:p>
            <a:pPr lvl="0"/>
            <a:endParaRPr lang="ru-RU" noProof="0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63550" y="4964113"/>
            <a:ext cx="6175375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dirty="0" smtClean="0"/>
              <a:t>Образец текста</a:t>
            </a:r>
          </a:p>
          <a:p>
            <a:pPr lvl="1"/>
            <a:r>
              <a:rPr lang="ru-RU" noProof="0" dirty="0" smtClean="0"/>
              <a:t>Второй уровень</a:t>
            </a:r>
          </a:p>
          <a:p>
            <a:pPr lvl="2"/>
            <a:r>
              <a:rPr lang="ru-RU" noProof="0" dirty="0" smtClean="0"/>
              <a:t>Третий уровень</a:t>
            </a:r>
          </a:p>
          <a:p>
            <a:pPr lvl="3"/>
            <a:r>
              <a:rPr lang="ru-RU" noProof="0" dirty="0" smtClean="0"/>
              <a:t>Четвертый уровень</a:t>
            </a:r>
          </a:p>
          <a:p>
            <a:pPr lvl="4"/>
            <a:r>
              <a:rPr lang="ru-RU" noProof="0" dirty="0" smtClean="0"/>
              <a:t>Пятый уровень</a:t>
            </a:r>
          </a:p>
        </p:txBody>
      </p:sp>
      <p:sp>
        <p:nvSpPr>
          <p:cNvPr id="18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5150" y="9715500"/>
            <a:ext cx="369093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184" tIns="44092" rIns="88184" bIns="44092" numCol="1" anchor="b" anchorCtr="0" compatLnSpc="1">
            <a:prstTxWarp prst="textNoShape">
              <a:avLst/>
            </a:prstTxWarp>
          </a:bodyPr>
          <a:lstStyle>
            <a:lvl1pPr algn="r" defTabSz="881420">
              <a:spcBef>
                <a:spcPct val="0"/>
              </a:spcBef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54F1F69-D94C-4A36-A0E6-F57BC5FEF02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22" name="PgHeaderLeft"/>
          <p:cNvSpPr txBox="1">
            <a:spLocks/>
          </p:cNvSpPr>
          <p:nvPr/>
        </p:nvSpPr>
        <p:spPr>
          <a:xfrm>
            <a:off x="1588" y="-4763"/>
            <a:ext cx="1743075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/>
          <a:lstStyle>
            <a:lvl1pPr algn="l">
              <a:defRPr sz="1200" i="0"/>
            </a:lvl1pPr>
          </a:lstStyle>
          <a:p>
            <a:pPr defTabSz="881420">
              <a:spcBef>
                <a:spcPct val="0"/>
              </a:spcBef>
              <a:defRPr/>
            </a:pPr>
            <a:r>
              <a:rPr lang="en-US" sz="1100" dirty="0" smtClean="0">
                <a:solidFill>
                  <a:schemeClr val="tx1"/>
                </a:solidFill>
              </a:rPr>
              <a:t>Training Manual</a:t>
            </a:r>
            <a:endParaRPr lang="ru-RU" sz="1100" dirty="0">
              <a:solidFill>
                <a:schemeClr val="tx1"/>
              </a:solidFill>
            </a:endParaRPr>
          </a:p>
        </p:txBody>
      </p:sp>
      <p:sp>
        <p:nvSpPr>
          <p:cNvPr id="23" name="PgHeaderRight"/>
          <p:cNvSpPr txBox="1">
            <a:spLocks noChangeArrowheads="1"/>
          </p:cNvSpPr>
          <p:nvPr/>
        </p:nvSpPr>
        <p:spPr bwMode="auto">
          <a:xfrm>
            <a:off x="1771650" y="-4763"/>
            <a:ext cx="501173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/>
          <a:lstStyle>
            <a:lvl1pPr algn="r" defTabSz="881420">
              <a:spcBef>
                <a:spcPct val="0"/>
              </a:spcBef>
              <a:defRPr sz="11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/>
              <a:t>Course title</a:t>
            </a:r>
            <a:endParaRPr lang="ru-RU" dirty="0"/>
          </a:p>
        </p:txBody>
      </p:sp>
      <p:sp>
        <p:nvSpPr>
          <p:cNvPr id="24" name="PgFooterLeft"/>
          <p:cNvSpPr txBox="1">
            <a:spLocks noChangeArrowheads="1"/>
          </p:cNvSpPr>
          <p:nvPr/>
        </p:nvSpPr>
        <p:spPr bwMode="auto">
          <a:xfrm>
            <a:off x="1588" y="9723438"/>
            <a:ext cx="29591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8184" tIns="44092" rIns="88184" bIns="44092" anchor="b"/>
          <a:lstStyle>
            <a:lvl1pPr defTabSz="881420">
              <a:spcBef>
                <a:spcPct val="0"/>
              </a:spcBef>
              <a:defRPr sz="11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SITRONICS Telecom Solutions</a:t>
            </a:r>
            <a:endParaRPr lang="ru-RU" dirty="0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rot="10800000" flipH="1">
            <a:off x="0" y="211138"/>
            <a:ext cx="67960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rot="10800000" flipH="1">
            <a:off x="1588" y="9715500"/>
            <a:ext cx="67960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25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180975" indent="180975" algn="just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447675" indent="-85725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28650" indent="-85725" algn="l" rtl="0" eaLnBrk="0" fontAlgn="base" hangingPunct="0">
      <a:spcBef>
        <a:spcPct val="30000"/>
      </a:spcBef>
      <a:spcAft>
        <a:spcPct val="0"/>
      </a:spcAft>
      <a:buFont typeface="Arial" charset="0"/>
      <a:buChar char="-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80962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ourier New" pitchFamily="49" charset="0"/>
        <a:ea typeface="+mn-ea"/>
        <a:cs typeface="Courier New" pitchFamily="49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3315" name="Заметки 1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  <p:sp>
        <p:nvSpPr>
          <p:cNvPr id="13316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572400E6-757F-457B-86B1-015FBE882EBD}" type="slidenum">
              <a:rPr lang="ru-RU" smtClean="0"/>
              <a:pPr defTabSz="881063"/>
              <a:t>1</a:t>
            </a:fld>
            <a:endParaRPr lang="ru-RU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104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109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117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19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  <p:sp>
        <p:nvSpPr>
          <p:cNvPr id="14339" name="Номер слайда 4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4156B19B-37AA-4942-B90D-835CA9C91035}" type="slidenum">
              <a:rPr lang="ru-RU" smtClean="0"/>
              <a:pPr defTabSz="881063"/>
              <a:t>2</a:t>
            </a:fld>
            <a:endParaRPr lang="ru-RU" dirty="0" smtClean="0"/>
          </a:p>
        </p:txBody>
      </p:sp>
      <p:sp>
        <p:nvSpPr>
          <p:cNvPr id="14340" name="Образ слайда 8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22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29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3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37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39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48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49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59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65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69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79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8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87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89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90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91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92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93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94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95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96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3E08F4CA-80C7-4089-B60D-88C5805C7523}" type="slidenum">
              <a:rPr lang="ru-RU" smtClean="0"/>
              <a:pPr defTabSz="881063"/>
              <a:t>97</a:t>
            </a:fld>
            <a:endParaRPr lang="ru-RU" dirty="0" smtClean="0"/>
          </a:p>
        </p:txBody>
      </p:sp>
      <p:sp>
        <p:nvSpPr>
          <p:cNvPr id="15363" name="Образ слайда 15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15364" name="Заметки 16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dirty="0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98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7411" name="Номер слайда 1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81063"/>
            <a:fld id="{BA8AFE4C-92BA-4818-B81B-80D679FCCF24}" type="slidenum">
              <a:rPr lang="ru-RU" smtClean="0"/>
              <a:pPr defTabSz="881063"/>
              <a:t>99</a:t>
            </a:fld>
            <a:endParaRPr lang="ru-RU" dirty="0" smtClean="0"/>
          </a:p>
        </p:txBody>
      </p:sp>
      <p:sp>
        <p:nvSpPr>
          <p:cNvPr id="17412" name="Образ слайда 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42863"/>
            <a:ext cx="8459787" cy="677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2130425"/>
            <a:ext cx="7920038" cy="2090738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5650" y="5229225"/>
            <a:ext cx="7920038" cy="792163"/>
          </a:xfrm>
          <a:noFill/>
        </p:spPr>
        <p:txBody>
          <a:bodyPr lIns="0" tIns="0" rIns="0" bIns="0" anchor="t" anchorCtr="0"/>
          <a:lstStyle>
            <a:lvl1pPr marL="0" indent="0" algn="l">
              <a:buFont typeface="Webdings" pitchFamily="18" charset="2"/>
              <a:buNone/>
              <a:defRPr sz="1600"/>
            </a:lvl1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6"/>
          <p:cNvSpPr>
            <a:spLocks noChangeArrowheads="1"/>
          </p:cNvSpPr>
          <p:nvPr/>
        </p:nvSpPr>
        <p:spPr bwMode="auto">
          <a:xfrm>
            <a:off x="0" y="0"/>
            <a:ext cx="9144000" cy="3022600"/>
          </a:xfrm>
          <a:prstGeom prst="rect">
            <a:avLst/>
          </a:prstGeom>
          <a:solidFill>
            <a:srgbClr val="FDAF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ru-RU" altLang="ru-RU" sz="1800">
              <a:solidFill>
                <a:srgbClr val="FFFFFF"/>
              </a:solidFill>
            </a:endParaRPr>
          </a:p>
        </p:txBody>
      </p:sp>
      <p:pic>
        <p:nvPicPr>
          <p:cNvPr id="5" name="Picture 2" descr="C:\BackUp\Рабочий стол\Буфер\стрижи_стремительные _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41325"/>
            <a:ext cx="333375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\\nvg\nvg\Public\Temp Exchange\!_новый фирменный стиль Энвижн (желтый , стрижи)\логотип ЭВГ_прозрачный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141288"/>
            <a:ext cx="364807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3138462"/>
            <a:ext cx="9144000" cy="2090738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229125"/>
            <a:ext cx="9144000" cy="792163"/>
          </a:xfrm>
          <a:noFill/>
        </p:spPr>
        <p:txBody>
          <a:bodyPr lIns="0" tIns="0" rIns="0" bIns="0" anchorCtr="0"/>
          <a:lstStyle>
            <a:lvl1pPr marL="0" indent="0" algn="ctr">
              <a:buFont typeface="Webdings" pitchFamily="18" charset="2"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44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ckUp\Рабочий стол\Буфер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1979935"/>
          </a:xfrm>
        </p:spPr>
        <p:txBody>
          <a:bodyPr tIns="45720" rIns="91440" bIns="45720" rtlCol="0" anchor="t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48880"/>
            <a:ext cx="7772400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 anchorCtr="0">
            <a:normAutofit/>
          </a:bodyPr>
          <a:lstStyle>
            <a:lvl1pPr marL="0" indent="0" algn="ctr" defTabSz="91468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32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3513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484784"/>
            <a:ext cx="8641655" cy="4896544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F5BE0-BBEB-4304-BC99-1D12D18DEC4F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411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1655" cy="5184576"/>
          </a:xfrm>
        </p:spPr>
        <p:txBody>
          <a:bodyPr/>
          <a:lstStyle>
            <a:lvl1pPr marL="0" indent="0">
              <a:defRPr/>
            </a:lvl1pPr>
            <a:lvl2pPr marL="742950" indent="-285750">
              <a:buSzPct val="140000"/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8A67A-E6A8-437C-858A-2E3714369A8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6221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re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12776"/>
            <a:ext cx="4135438" cy="5040560"/>
          </a:xfrm>
        </p:spPr>
        <p:txBody>
          <a:bodyPr anchor="t" anchorCtr="0"/>
          <a:lstStyle>
            <a:lvl1pPr marL="0" indent="0">
              <a:defRPr sz="2800"/>
            </a:lvl1pPr>
            <a:lvl2pPr marL="742950" indent="-285750">
              <a:buSzPct val="140000"/>
              <a:buFont typeface="Arial" panose="020B0604020202020204" pitchFamily="34" charset="0"/>
              <a:buChar char="•"/>
              <a:defRPr sz="2400"/>
            </a:lvl2pPr>
            <a:lvl3pPr marL="1143000" indent="-22860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16" y="1412776"/>
            <a:ext cx="4137025" cy="5040560"/>
          </a:xfrm>
        </p:spPr>
        <p:txBody>
          <a:bodyPr anchor="t" anchorCtr="0"/>
          <a:lstStyle>
            <a:lvl1pPr marL="0" indent="0">
              <a:defRPr sz="2800"/>
            </a:lvl1pPr>
            <a:lvl2pPr marL="742950" indent="-285750">
              <a:buSzPct val="140000"/>
              <a:buFont typeface="Arial" panose="020B0604020202020204" pitchFamily="34" charset="0"/>
              <a:buChar char="•"/>
              <a:defRPr sz="2400"/>
            </a:lvl2pPr>
            <a:lvl3pPr marL="1143000" indent="-22860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41935-C31B-476D-95D3-59270244BEAB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0963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AFEFB-9426-4463-AF00-4C119F93E9C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448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FD66E-A71B-4A11-8D73-6C6CBE63C623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60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age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BackUp\Рабочий стол\Буфер\Untitled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6858-E168-4521-8EC8-1F227A6BF11A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002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946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9" y="381707"/>
            <a:ext cx="2644009" cy="2219866"/>
          </a:xfrm>
          <a:prstGeom prst="rect">
            <a:avLst/>
          </a:prstGeom>
        </p:spPr>
      </p:pic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650" y="2130425"/>
            <a:ext cx="7920038" cy="2090738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5650" y="5229225"/>
            <a:ext cx="7920038" cy="792163"/>
          </a:xfrm>
          <a:noFill/>
        </p:spPr>
        <p:txBody>
          <a:bodyPr lIns="0" tIns="0" rIns="0" bIns="0" anchor="t" anchorCtr="0"/>
          <a:lstStyle>
            <a:lvl1pPr marL="0" indent="0" algn="l">
              <a:buFont typeface="Webdings" pitchFamily="18" charset="2"/>
              <a:buNone/>
              <a:defRPr sz="1600"/>
            </a:lvl1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5" name="Рисунок 4" descr="D:\USERS\svil\Desktop\NVision_MTS_Logo_IT-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16632"/>
            <a:ext cx="2399030" cy="78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itronovník2B.wmf"/>
          <p:cNvPicPr>
            <a:picLocks noChangeAspect="1"/>
          </p:cNvPicPr>
          <p:nvPr/>
        </p:nvPicPr>
        <p:blipFill>
          <a:blip r:embed="rId2" cstate="print">
            <a:lum bright="8000"/>
          </a:blip>
          <a:srcRect r="36398" b="63895"/>
          <a:stretch>
            <a:fillRect/>
          </a:stretch>
        </p:blipFill>
        <p:spPr bwMode="auto">
          <a:xfrm>
            <a:off x="2514600" y="3886200"/>
            <a:ext cx="6629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/>
          <p:nvPr/>
        </p:nvSpPr>
        <p:spPr>
          <a:xfrm>
            <a:off x="0" y="3571875"/>
            <a:ext cx="9144000" cy="3286125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11000"/>
                </a:schemeClr>
              </a:gs>
              <a:gs pos="100000">
                <a:schemeClr val="bg1">
                  <a:lumMod val="75000"/>
                  <a:alpha val="9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p:pic>
        <p:nvPicPr>
          <p:cNvPr id="6" name="Picture 18" descr="sitronics-TS_logo_e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3" y="685800"/>
            <a:ext cx="20399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1979935"/>
          </a:xfrm>
        </p:spPr>
        <p:txBody>
          <a:bodyPr tIns="45720" rIns="91440" bIns="45720" rtlCol="0" anchor="t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96952"/>
            <a:ext cx="7772400" cy="64807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>
            <a:normAutofit/>
          </a:bodyPr>
          <a:lstStyle>
            <a:lvl1pPr marL="0" indent="0" algn="l" defTabSz="91468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3200" b="1" kern="1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itronovník2B.wmf"/>
          <p:cNvPicPr>
            <a:picLocks noChangeAspect="1"/>
          </p:cNvPicPr>
          <p:nvPr/>
        </p:nvPicPr>
        <p:blipFill>
          <a:blip r:embed="rId2" cstate="print">
            <a:lum bright="8000"/>
          </a:blip>
          <a:srcRect r="36398" b="63895"/>
          <a:stretch>
            <a:fillRect/>
          </a:stretch>
        </p:blipFill>
        <p:spPr bwMode="auto">
          <a:xfrm>
            <a:off x="2514600" y="3886200"/>
            <a:ext cx="6629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/>
          <p:nvPr/>
        </p:nvSpPr>
        <p:spPr>
          <a:xfrm>
            <a:off x="0" y="3571875"/>
            <a:ext cx="9144000" cy="3286125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11000"/>
                </a:schemeClr>
              </a:gs>
              <a:gs pos="100000">
                <a:schemeClr val="bg1">
                  <a:lumMod val="75000"/>
                  <a:alpha val="94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1979935"/>
          </a:xfrm>
        </p:spPr>
        <p:txBody>
          <a:bodyPr tIns="45720" rIns="91440" bIns="45720" rtlCol="0" anchor="t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96952"/>
            <a:ext cx="7772400" cy="64807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>
            <a:normAutofit/>
          </a:bodyPr>
          <a:lstStyle>
            <a:lvl1pPr marL="0" indent="0" algn="l" defTabSz="914684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3200" b="1" kern="12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7" name="Рисунок 6" descr="D:\USERS\svil\Desktop\NVision_MTS_Logo_IT-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16632"/>
            <a:ext cx="2399030" cy="78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1655" cy="5184576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F5BE0-BBEB-4304-BC99-1D12D18DEC4F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1655" cy="5184576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8A67A-E6A8-437C-858A-2E3714369A84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re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96752"/>
            <a:ext cx="4135438" cy="5184576"/>
          </a:xfrm>
        </p:spPr>
        <p:txBody>
          <a:bodyPr anchor="t" anchorCtr="0"/>
          <a:lstStyle>
            <a:lvl1pPr marL="0" indent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16" y="1196752"/>
            <a:ext cx="4137025" cy="5184576"/>
          </a:xfrm>
        </p:spPr>
        <p:txBody>
          <a:bodyPr anchor="t" anchorCtr="0"/>
          <a:lstStyle>
            <a:lvl1pPr marL="0" indent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41935-C31B-476D-95D3-59270244BEAB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AFEFB-9426-4463-AF00-4C119F93E9C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1655" cy="5184576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F5BE0-BBEB-4304-BC99-1D12D18DEC4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1655" cy="5184576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8A67A-E6A8-437C-858A-2E3714369A8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are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96752"/>
            <a:ext cx="4135438" cy="5184576"/>
          </a:xfrm>
        </p:spPr>
        <p:txBody>
          <a:bodyPr anchor="t" anchorCtr="0"/>
          <a:lstStyle>
            <a:lvl1pPr marL="0" indent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016" y="1196752"/>
            <a:ext cx="4137025" cy="5184576"/>
          </a:xfrm>
        </p:spPr>
        <p:txBody>
          <a:bodyPr anchor="t" anchorCtr="0"/>
          <a:lstStyle>
            <a:lvl1pPr marL="0" indent="0"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41935-C31B-476D-95D3-59270244BE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age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AFEFB-9426-4463-AF00-4C119F93E9C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FD66E-A71B-4A11-8D73-6C6CBE63C62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age_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7025" y="31750"/>
            <a:ext cx="1152525" cy="912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66858-E168-4521-8EC8-1F227A6BF1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ge_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47025" y="31750"/>
            <a:ext cx="1152525" cy="912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7475"/>
            <a:ext cx="77057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ru-RU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6423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253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7175" y="6524625"/>
            <a:ext cx="81311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2254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78838" y="6524625"/>
            <a:ext cx="395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/>
            </a:lvl1pPr>
          </a:lstStyle>
          <a:p>
            <a:pPr>
              <a:defRPr/>
            </a:pPr>
            <a:fld id="{7FBE537E-555C-4CD9-AB53-0438310231E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E31B23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8" r:id="rId8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E31B23"/>
        </a:buClr>
        <a:buFont typeface="Webdings" pitchFamily="18" charset="2"/>
        <a:defRPr sz="2000">
          <a:solidFill>
            <a:srgbClr val="696A6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E31B23"/>
        </a:buClr>
        <a:buFont typeface="Wingdings" pitchFamily="2" charset="2"/>
        <a:buChar char="§"/>
        <a:defRPr>
          <a:solidFill>
            <a:srgbClr val="696A6C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lr>
          <a:srgbClr val="E31B23"/>
        </a:buClr>
        <a:buChar char="•"/>
        <a:defRPr sz="1600">
          <a:solidFill>
            <a:srgbClr val="696A6C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lr>
          <a:srgbClr val="E31B23"/>
        </a:buClr>
        <a:buChar char="–"/>
        <a:defRPr sz="1400">
          <a:solidFill>
            <a:srgbClr val="696A6C"/>
          </a:solidFill>
          <a:latin typeface="+mn-lt"/>
        </a:defRPr>
      </a:lvl4pPr>
      <a:lvl5pPr marL="1790700" indent="38100" algn="l" rtl="0" eaLnBrk="0" fontAlgn="base" hangingPunct="0">
        <a:spcBef>
          <a:spcPct val="50000"/>
        </a:spcBef>
        <a:spcAft>
          <a:spcPct val="0"/>
        </a:spcAft>
        <a:buClr>
          <a:srgbClr val="E31B23"/>
        </a:buClr>
        <a:defRPr sz="1400">
          <a:solidFill>
            <a:srgbClr val="696A6C"/>
          </a:solidFill>
          <a:latin typeface="Courier New" pitchFamily="49" charset="0"/>
          <a:cs typeface="Courier New" pitchFamily="49" charset="0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692150"/>
            <a:ext cx="8496300" cy="6008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BackUp\Рабочий стол\Буфер\Untitled-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87450" y="22225"/>
            <a:ext cx="77057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ru-RU" altLang="ru-RU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12875"/>
            <a:ext cx="86423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2253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7175" y="6524625"/>
            <a:ext cx="81311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cs typeface="+mn-cs"/>
              </a:defRPr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2254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78838" y="6524625"/>
            <a:ext cx="395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>
                <a:cs typeface="+mn-cs"/>
              </a:defRPr>
            </a:lvl1pPr>
          </a:lstStyle>
          <a:p>
            <a:pPr>
              <a:defRPr/>
            </a:pPr>
            <a:fld id="{7FBE537E-555C-4CD9-AB53-0438310231E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</p:sldLayoutIdLst>
  <p:hf hd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0061AF"/>
        </a:buClr>
        <a:buFont typeface="Webdings" pitchFamily="18" charset="2"/>
        <a:defRPr sz="2000">
          <a:solidFill>
            <a:srgbClr val="696A6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50000"/>
        </a:spcBef>
        <a:spcAft>
          <a:spcPct val="0"/>
        </a:spcAft>
        <a:buClr>
          <a:srgbClr val="0061AF"/>
        </a:buClr>
        <a:buSzPct val="140000"/>
        <a:buFont typeface="Arial" charset="0"/>
        <a:buChar char="•"/>
        <a:defRPr>
          <a:solidFill>
            <a:srgbClr val="696A6C"/>
          </a:solidFill>
          <a:latin typeface="+mn-lt"/>
        </a:defRPr>
      </a:lvl2pPr>
      <a:lvl3pPr marL="1143000" indent="-228600" algn="l" rtl="0" eaLnBrk="1" fontAlgn="base" hangingPunct="1">
        <a:spcBef>
          <a:spcPct val="50000"/>
        </a:spcBef>
        <a:spcAft>
          <a:spcPct val="0"/>
        </a:spcAft>
        <a:buClr>
          <a:srgbClr val="0061AF"/>
        </a:buClr>
        <a:buFont typeface="Wingdings" pitchFamily="2" charset="2"/>
        <a:buChar char="ü"/>
        <a:defRPr sz="1600">
          <a:solidFill>
            <a:srgbClr val="696A6C"/>
          </a:solidFill>
          <a:latin typeface="+mn-lt"/>
        </a:defRPr>
      </a:lvl3pPr>
      <a:lvl4pPr marL="1600200" indent="-228600" algn="l" rtl="0" eaLnBrk="1" fontAlgn="base" hangingPunct="1">
        <a:spcBef>
          <a:spcPct val="50000"/>
        </a:spcBef>
        <a:spcAft>
          <a:spcPct val="0"/>
        </a:spcAft>
        <a:buClr>
          <a:srgbClr val="0061AF"/>
        </a:buClr>
        <a:buChar char="–"/>
        <a:defRPr sz="1400">
          <a:solidFill>
            <a:srgbClr val="696A6C"/>
          </a:solidFill>
          <a:latin typeface="+mn-lt"/>
        </a:defRPr>
      </a:lvl4pPr>
      <a:lvl5pPr marL="1790700" indent="38100" algn="l" rtl="0" eaLnBrk="1" fontAlgn="base" hangingPunct="1">
        <a:spcBef>
          <a:spcPct val="50000"/>
        </a:spcBef>
        <a:spcAft>
          <a:spcPct val="0"/>
        </a:spcAft>
        <a:buClr>
          <a:srgbClr val="0061AF"/>
        </a:buClr>
        <a:defRPr sz="1400">
          <a:solidFill>
            <a:srgbClr val="696A6C"/>
          </a:solidFill>
          <a:latin typeface="Courier New" pitchFamily="49" charset="0"/>
          <a:cs typeface="Courier New" pitchFamily="49" charset="0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4"/>
          <p:cNvSpPr txBox="1">
            <a:spLocks noChangeArrowheads="1"/>
          </p:cNvSpPr>
          <p:nvPr/>
        </p:nvSpPr>
        <p:spPr bwMode="auto">
          <a:xfrm>
            <a:off x="1538288" y="1481138"/>
            <a:ext cx="60610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altLang="ru-RU" sz="4400">
                <a:solidFill>
                  <a:schemeClr val="tx1"/>
                </a:solidFill>
              </a:rPr>
              <a:t>Спасибо за внимание!</a:t>
            </a:r>
          </a:p>
        </p:txBody>
      </p:sp>
      <p:sp>
        <p:nvSpPr>
          <p:cNvPr id="2051" name="Прямоугольник 6"/>
          <p:cNvSpPr>
            <a:spLocks noChangeArrowheads="1"/>
          </p:cNvSpPr>
          <p:nvPr/>
        </p:nvSpPr>
        <p:spPr bwMode="auto">
          <a:xfrm>
            <a:off x="1588" y="4132263"/>
            <a:ext cx="9144000" cy="2725737"/>
          </a:xfrm>
          <a:prstGeom prst="rect">
            <a:avLst/>
          </a:prstGeom>
          <a:solidFill>
            <a:srgbClr val="FDAF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696A6C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ru-RU" altLang="ru-RU" sz="1800">
              <a:solidFill>
                <a:srgbClr val="FFFFFF"/>
              </a:solidFill>
            </a:endParaRPr>
          </a:p>
        </p:txBody>
      </p:sp>
      <p:pic>
        <p:nvPicPr>
          <p:cNvPr id="2052" name="Picture 2" descr="C:\BackUp\Рабочий стол\Буфер\стрижи_стремительные _О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419600"/>
            <a:ext cx="3289300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2" descr="\\nvg\nvg\Public\Temp Exchange\!_новый фирменный стиль Энвижн (желтый , стрижи)\логотип ЭВГ_прозрачны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33900"/>
            <a:ext cx="3025775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7475"/>
            <a:ext cx="770572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ru-RU" smtClean="0"/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64235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253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7175" y="6524625"/>
            <a:ext cx="8131175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pPr>
              <a:defRPr/>
            </a:pPr>
            <a:r>
              <a:rPr lang="ru-RU" dirty="0" smtClean="0"/>
              <a:t>Использование SoapUI и WSS для тестирования служб FORIS</a:t>
            </a:r>
            <a:endParaRPr lang="ru-RU" dirty="0"/>
          </a:p>
        </p:txBody>
      </p:sp>
      <p:sp>
        <p:nvSpPr>
          <p:cNvPr id="22540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78838" y="6524625"/>
            <a:ext cx="395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/>
            </a:lvl1pPr>
          </a:lstStyle>
          <a:p>
            <a:pPr>
              <a:defRPr/>
            </a:pPr>
            <a:fld id="{7FBE537E-555C-4CD9-AB53-0438310231E5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0" y="981075"/>
            <a:ext cx="9144000" cy="0"/>
          </a:xfrm>
          <a:prstGeom prst="line">
            <a:avLst/>
          </a:prstGeom>
          <a:noFill/>
          <a:ln w="38100">
            <a:solidFill>
              <a:srgbClr val="E31B23"/>
            </a:solidFill>
            <a:round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pic>
        <p:nvPicPr>
          <p:cNvPr id="8" name="Рисунок 7" descr="D:\USERS\svil\Desktop\NVision_MTS_Logo_IT-01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16632"/>
            <a:ext cx="2399030" cy="7899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696A6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Font typeface="Webdings" pitchFamily="18" charset="2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–"/>
        <a:defRPr sz="1400">
          <a:solidFill>
            <a:schemeClr val="tx1"/>
          </a:solidFill>
          <a:latin typeface="+mn-lt"/>
        </a:defRPr>
      </a:lvl4pPr>
      <a:lvl5pPr marL="1790700" indent="381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lr>
          <a:srgbClr val="E31B23"/>
        </a:buClr>
        <a:buChar char="•"/>
        <a:defRPr sz="1200">
          <a:solidFill>
            <a:srgbClr val="696A6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bss.nvision-group.com/display/def/Soapui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sf.cdyne.com/WeatherWS/Weather.asm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wsf.cdyne.com/WeatherWS/Weather.asmx?WSD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sk-foris-53/ILCRM/FinancialInformation.sv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msk-foris-53/ILCRM/FinancialInformation.svc?WSD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sz="2800" dirty="0" smtClean="0"/>
              <a:t>Использование </a:t>
            </a:r>
            <a:r>
              <a:rPr lang="en-US" sz="2800" dirty="0" smtClean="0"/>
              <a:t>SoapUI </a:t>
            </a:r>
            <a:r>
              <a:rPr lang="ru-RU" sz="2800" dirty="0" smtClean="0"/>
              <a:t>и </a:t>
            </a:r>
            <a:r>
              <a:rPr lang="en-US" sz="2800" dirty="0" smtClean="0"/>
              <a:t>WebService Studio </a:t>
            </a:r>
            <a:r>
              <a:rPr lang="ru-RU" sz="2800" dirty="0" smtClean="0"/>
              <a:t>для тестирования </a:t>
            </a:r>
            <a:r>
              <a:rPr lang="en-US" sz="2800" dirty="0" smtClean="0"/>
              <a:t>web</a:t>
            </a:r>
            <a:r>
              <a:rPr lang="ru-RU" sz="2800" dirty="0" smtClean="0"/>
              <a:t>-служб </a:t>
            </a:r>
            <a:r>
              <a:rPr lang="en-US" sz="2800" dirty="0" smtClean="0"/>
              <a:t>FORIS</a:t>
            </a:r>
            <a:endParaRPr lang="ru-RU" sz="28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Протокол </a:t>
            </a:r>
            <a:r>
              <a:rPr lang="en-US" dirty="0" smtClean="0"/>
              <a:t>SOAP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34603"/>
            <a:ext cx="8568952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SOAP</a:t>
            </a:r>
            <a:endParaRPr lang="ru-RU" dirty="0" smtClean="0">
              <a:solidFill>
                <a:srgbClr val="FF0000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Simple Object Access Protocol </a:t>
            </a:r>
            <a:r>
              <a:rPr lang="ru-RU" dirty="0" smtClean="0">
                <a:solidFill>
                  <a:schemeClr val="tx1"/>
                </a:solidFill>
              </a:rPr>
              <a:t>представляет собой спецификацию </a:t>
            </a:r>
            <a:r>
              <a:rPr lang="en-US" dirty="0" smtClean="0">
                <a:solidFill>
                  <a:schemeClr val="tx1"/>
                </a:solidFill>
              </a:rPr>
              <a:t>XML </a:t>
            </a:r>
            <a:r>
              <a:rPr lang="ru-RU" dirty="0" smtClean="0">
                <a:solidFill>
                  <a:schemeClr val="tx1"/>
                </a:solidFill>
              </a:rPr>
              <a:t>обмена данными в виде структурированной информации в сообщениях. </a:t>
            </a:r>
            <a:r>
              <a:rPr lang="en-US" dirty="0" smtClean="0">
                <a:solidFill>
                  <a:schemeClr val="tx1"/>
                </a:solidFill>
              </a:rPr>
              <a:t>SOAP </a:t>
            </a:r>
            <a:r>
              <a:rPr lang="ru-RU" dirty="0" smtClean="0">
                <a:solidFill>
                  <a:schemeClr val="tx1"/>
                </a:solidFill>
              </a:rPr>
              <a:t>стандартизирует способ обмена данными и не зависит от платформы, так как основан на </a:t>
            </a:r>
            <a:r>
              <a:rPr lang="en-US" dirty="0" smtClean="0">
                <a:solidFill>
                  <a:schemeClr val="tx1"/>
                </a:solidFill>
              </a:rPr>
              <a:t>XML. </a:t>
            </a:r>
            <a:r>
              <a:rPr lang="ru-RU" dirty="0" smtClean="0">
                <a:solidFill>
                  <a:schemeClr val="tx1"/>
                </a:solidFill>
              </a:rPr>
              <a:t>Сообщение </a:t>
            </a:r>
            <a:r>
              <a:rPr lang="en-US" dirty="0" smtClean="0">
                <a:solidFill>
                  <a:schemeClr val="tx1"/>
                </a:solidFill>
              </a:rPr>
              <a:t>SOAP </a:t>
            </a:r>
            <a:r>
              <a:rPr lang="ru-RU" dirty="0" smtClean="0">
                <a:solidFill>
                  <a:schemeClr val="tx1"/>
                </a:solidFill>
              </a:rPr>
              <a:t>просто переносит данные в виде сообщения. Конверт</a:t>
            </a:r>
            <a:r>
              <a:rPr lang="en-US" dirty="0" smtClean="0">
                <a:solidFill>
                  <a:schemeClr val="tx1"/>
                </a:solidFill>
              </a:rPr>
              <a:t> SOAP </a:t>
            </a:r>
            <a:r>
              <a:rPr lang="ru-RU" dirty="0" smtClean="0">
                <a:solidFill>
                  <a:schemeClr val="tx1"/>
                </a:solidFill>
              </a:rPr>
              <a:t>содержит (необязательный) заголовок и (обязательный) элемент – тело. Заголовок может содержать информацию, нужную для выделения  технической инфраструктуры для поддержки коммуникаций, и не связан с бизнес-функциональностью. Элемент (тело)</a:t>
            </a: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содержит функциональные данные как полезную информацию. Каждый параметр для действия службы представлен в теле в виде последовательности данных. 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Маппинг ошибок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100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7" y="1052736"/>
            <a:ext cx="8626846" cy="469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3626" y="5745320"/>
            <a:ext cx="862684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В процессе выполнения бизнес-процесс </a:t>
            </a:r>
            <a:r>
              <a:rPr lang="en-US" dirty="0" smtClean="0">
                <a:solidFill>
                  <a:schemeClr val="tx1"/>
                </a:solidFill>
              </a:rPr>
              <a:t>IL_CalculateBalanceHistory </a:t>
            </a:r>
            <a:r>
              <a:rPr lang="ru-RU" dirty="0" smtClean="0">
                <a:solidFill>
                  <a:schemeClr val="tx1"/>
                </a:solidFill>
              </a:rPr>
              <a:t>обнаруживает, что в системе нет такого лицевого счета и возвращает ошибку с </a:t>
            </a:r>
            <a:r>
              <a:rPr lang="en-US" dirty="0" smtClean="0">
                <a:solidFill>
                  <a:schemeClr val="tx1"/>
                </a:solidFill>
              </a:rPr>
              <a:t>Code = PersonalAccountNotFound. </a:t>
            </a:r>
            <a:r>
              <a:rPr lang="ru-RU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20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Маппинг ошибок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101</a:t>
            </a:fld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90972" y="1340768"/>
            <a:ext cx="8773516" cy="20128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Далее нужно выполнить маппинг (сопоставить) ошибки  </a:t>
            </a:r>
            <a:r>
              <a:rPr lang="en-US" dirty="0">
                <a:solidFill>
                  <a:schemeClr val="tx1"/>
                </a:solidFill>
              </a:rPr>
              <a:t>Code = </a:t>
            </a:r>
            <a:r>
              <a:rPr lang="en-US" dirty="0" smtClean="0">
                <a:solidFill>
                  <a:schemeClr val="tx1"/>
                </a:solidFill>
              </a:rPr>
              <a:t>PersonalAccountNotFound</a:t>
            </a:r>
            <a:r>
              <a:rPr lang="ru-RU" dirty="0" smtClean="0">
                <a:solidFill>
                  <a:schemeClr val="tx1"/>
                </a:solidFill>
              </a:rPr>
              <a:t>, которую вернул бизнес-процесс </a:t>
            </a:r>
            <a:r>
              <a:rPr lang="en-US" dirty="0" smtClean="0">
                <a:solidFill>
                  <a:schemeClr val="tx1"/>
                </a:solidFill>
              </a:rPr>
              <a:t>Workflow 2.0</a:t>
            </a:r>
            <a:r>
              <a:rPr lang="ru-RU" dirty="0" smtClean="0">
                <a:solidFill>
                  <a:schemeClr val="tx1"/>
                </a:solidFill>
              </a:rPr>
              <a:t>, с ошибкой подсистемы </a:t>
            </a:r>
            <a:r>
              <a:rPr lang="en-US" dirty="0" smtClean="0">
                <a:solidFill>
                  <a:schemeClr val="tx1"/>
                </a:solidFill>
              </a:rPr>
              <a:t>FIGA/IL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Эту маппированную ошибку </a:t>
            </a:r>
            <a:r>
              <a:rPr lang="en-US" dirty="0" smtClean="0">
                <a:solidFill>
                  <a:schemeClr val="tx1"/>
                </a:solidFill>
              </a:rPr>
              <a:t>FIGA/IL </a:t>
            </a:r>
            <a:r>
              <a:rPr lang="ru-RU" dirty="0" smtClean="0">
                <a:solidFill>
                  <a:schemeClr val="tx1"/>
                </a:solidFill>
              </a:rPr>
              <a:t>вернет </a:t>
            </a:r>
            <a:r>
              <a:rPr lang="en-US" dirty="0" smtClean="0">
                <a:solidFill>
                  <a:schemeClr val="tx1"/>
                </a:solidFill>
              </a:rPr>
              <a:t>Siebel. </a:t>
            </a:r>
            <a:r>
              <a:rPr lang="ru-RU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Маппинг ошибок осуществляется на основе таблиц </a:t>
            </a:r>
            <a:r>
              <a:rPr lang="en-US" dirty="0" smtClean="0">
                <a:solidFill>
                  <a:srgbClr val="FF0000"/>
                </a:solidFill>
              </a:rPr>
              <a:t>ERROR_CODE_MAP_RULE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rgbClr val="FF0000"/>
                </a:solidFill>
              </a:rPr>
              <a:t>ERROR_CODE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базы данных </a:t>
            </a:r>
            <a:r>
              <a:rPr lang="en-US" dirty="0" smtClean="0">
                <a:solidFill>
                  <a:schemeClr val="tx1"/>
                </a:solidFill>
              </a:rPr>
              <a:t>IL. 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12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Маппинг ошибок. База данных </a:t>
            </a:r>
            <a:r>
              <a:rPr lang="en-US" dirty="0" smtClean="0"/>
              <a:t>IL.</a:t>
            </a:r>
            <a:br>
              <a:rPr lang="en-US" dirty="0" smtClean="0"/>
            </a:br>
            <a:r>
              <a:rPr lang="ru-RU" dirty="0" smtClean="0"/>
              <a:t>Таблица  </a:t>
            </a:r>
            <a:r>
              <a:rPr lang="en-US" dirty="0" smtClean="0"/>
              <a:t>ERROR_CODE_MAP_RULE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102</a:t>
            </a:fld>
            <a:endParaRPr lang="ru-RU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2" y="1052736"/>
            <a:ext cx="8774800" cy="321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4365104"/>
            <a:ext cx="8496944" cy="15204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INTERFACE = Callback  (</a:t>
            </a:r>
            <a:r>
              <a:rPr lang="ru-RU" dirty="0" smtClean="0">
                <a:solidFill>
                  <a:schemeClr val="tx1"/>
                </a:solidFill>
              </a:rPr>
              <a:t>для бизнес-процессов </a:t>
            </a:r>
            <a:r>
              <a:rPr lang="en-US" dirty="0" smtClean="0">
                <a:solidFill>
                  <a:schemeClr val="tx1"/>
                </a:solidFill>
              </a:rPr>
              <a:t>Workflow 2.0) 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METHOD = IL_CalculateBalanceHistory (</a:t>
            </a:r>
            <a:r>
              <a:rPr lang="ru-RU" dirty="0" smtClean="0">
                <a:solidFill>
                  <a:schemeClr val="tx1"/>
                </a:solidFill>
              </a:rPr>
              <a:t>название бизнес-процесса </a:t>
            </a:r>
            <a:r>
              <a:rPr lang="en-US" dirty="0" smtClean="0">
                <a:solidFill>
                  <a:schemeClr val="tx1"/>
                </a:solidFill>
              </a:rPr>
              <a:t>Workflow 2.0)</a:t>
            </a: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en-US" dirty="0" smtClean="0">
                <a:solidFill>
                  <a:schemeClr val="tx1"/>
                </a:solidFill>
              </a:rPr>
              <a:t>RULE_MATCH </a:t>
            </a:r>
            <a:r>
              <a:rPr lang="ru-RU" dirty="0" smtClean="0">
                <a:solidFill>
                  <a:schemeClr val="tx1"/>
                </a:solidFill>
              </a:rPr>
              <a:t>должно присутствовать название ошибки </a:t>
            </a:r>
            <a:r>
              <a:rPr lang="en-US" dirty="0" smtClean="0">
                <a:solidFill>
                  <a:schemeClr val="tx1"/>
                </a:solidFill>
              </a:rPr>
              <a:t>“PersonalAccountNotFound”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которую нам вернул бизнес-процесс </a:t>
            </a:r>
            <a:r>
              <a:rPr lang="en-US" dirty="0" smtClean="0">
                <a:solidFill>
                  <a:schemeClr val="tx1"/>
                </a:solidFill>
              </a:rPr>
              <a:t>Workflow 2.0.</a:t>
            </a:r>
            <a:endParaRPr lang="ru-RU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ERROR_CODE = IL.AccountNotFound – </a:t>
            </a:r>
            <a:r>
              <a:rPr lang="ru-RU" dirty="0" smtClean="0">
                <a:solidFill>
                  <a:schemeClr val="tx1"/>
                </a:solidFill>
              </a:rPr>
              <a:t>маппированная ошибка </a:t>
            </a:r>
            <a:r>
              <a:rPr lang="en-US" dirty="0" smtClean="0">
                <a:solidFill>
                  <a:schemeClr val="tx1"/>
                </a:solidFill>
              </a:rPr>
              <a:t>IL/FIGA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48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Маппинг ошибок</a:t>
            </a:r>
            <a:r>
              <a:rPr lang="en-US" dirty="0" smtClean="0"/>
              <a:t>. </a:t>
            </a:r>
            <a:r>
              <a:rPr lang="ru-RU" dirty="0" smtClean="0"/>
              <a:t>База данных </a:t>
            </a:r>
            <a:r>
              <a:rPr lang="en-US" dirty="0" smtClean="0"/>
              <a:t>IL. </a:t>
            </a:r>
            <a:br>
              <a:rPr lang="en-US" dirty="0" smtClean="0"/>
            </a:br>
            <a:r>
              <a:rPr lang="ru-RU" dirty="0" smtClean="0"/>
              <a:t>Таблица </a:t>
            </a:r>
            <a:r>
              <a:rPr lang="en-US" dirty="0" smtClean="0"/>
              <a:t>ERROR_CODE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103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1" y="1268760"/>
            <a:ext cx="58102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6305" y="4110918"/>
            <a:ext cx="8496944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ERROR_CODE = IL.AccountNotFound – </a:t>
            </a:r>
            <a:r>
              <a:rPr lang="ru-RU" dirty="0" smtClean="0">
                <a:solidFill>
                  <a:schemeClr val="tx1"/>
                </a:solidFill>
              </a:rPr>
              <a:t>ошибка </a:t>
            </a:r>
            <a:r>
              <a:rPr lang="en-US" dirty="0" smtClean="0">
                <a:solidFill>
                  <a:schemeClr val="tx1"/>
                </a:solidFill>
              </a:rPr>
              <a:t>IL/FIGA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DESCRIPTION = “</a:t>
            </a:r>
            <a:r>
              <a:rPr lang="ru-RU" dirty="0" smtClean="0">
                <a:solidFill>
                  <a:schemeClr val="tx1"/>
                </a:solidFill>
              </a:rPr>
              <a:t>ЛС с указанным номером отсутствует в системе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Для нашего случая </a:t>
            </a:r>
            <a:r>
              <a:rPr lang="en-US" dirty="0" smtClean="0">
                <a:solidFill>
                  <a:schemeClr val="tx1"/>
                </a:solidFill>
              </a:rPr>
              <a:t>FIGA/IL </a:t>
            </a:r>
            <a:r>
              <a:rPr lang="ru-RU" dirty="0" smtClean="0">
                <a:solidFill>
                  <a:schemeClr val="tx1"/>
                </a:solidFill>
              </a:rPr>
              <a:t>вернет вызывающей подсистеме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Siebel)  </a:t>
            </a:r>
            <a:r>
              <a:rPr lang="ru-RU" dirty="0" smtClean="0">
                <a:solidFill>
                  <a:schemeClr val="tx1"/>
                </a:solidFill>
              </a:rPr>
              <a:t>ошибку с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Error_code = IL.AccountNotFound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Description = “</a:t>
            </a:r>
            <a:r>
              <a:rPr lang="ru-RU" dirty="0" smtClean="0">
                <a:solidFill>
                  <a:schemeClr val="tx1"/>
                </a:solidFill>
              </a:rPr>
              <a:t>ЛС с указанным номером отсутствует в системе</a:t>
            </a:r>
            <a:r>
              <a:rPr lang="en-US" dirty="0" smtClean="0">
                <a:solidFill>
                  <a:schemeClr val="tx1"/>
                </a:solidFill>
              </a:rPr>
              <a:t>”.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23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>
          <a:xfrm>
            <a:off x="722312" y="2708920"/>
            <a:ext cx="8026151" cy="936104"/>
          </a:xfrm>
        </p:spPr>
        <p:txBody>
          <a:bodyPr>
            <a:normAutofit lnSpcReduction="10000"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ru-RU" sz="2200" b="1" dirty="0" smtClean="0"/>
              <a:t>Работа с заглушками, настройка </a:t>
            </a:r>
            <a:r>
              <a:rPr lang="en-US" sz="2200" b="1" dirty="0" smtClean="0"/>
              <a:t>CallBack, </a:t>
            </a:r>
          </a:p>
          <a:p>
            <a:pPr marL="0" lvl="1" defTabSz="914684">
              <a:spcBef>
                <a:spcPct val="0"/>
              </a:spcBef>
              <a:defRPr/>
            </a:pPr>
            <a:r>
              <a:rPr lang="ru-RU" sz="2200" b="1" dirty="0" smtClean="0"/>
              <a:t>создание </a:t>
            </a:r>
            <a:r>
              <a:rPr lang="en-US" sz="2200" b="1" dirty="0" smtClean="0"/>
              <a:t>Mock Service </a:t>
            </a:r>
            <a:r>
              <a:rPr lang="ru-RU" sz="2200" b="1" dirty="0" smtClean="0"/>
              <a:t>в </a:t>
            </a:r>
            <a:r>
              <a:rPr lang="en-US" sz="2200" b="1" dirty="0" smtClean="0"/>
              <a:t>SoapUI</a:t>
            </a:r>
            <a:r>
              <a:rPr lang="ru-RU" sz="2200" b="1" dirty="0" smtClean="0"/>
              <a:t>  </a:t>
            </a:r>
            <a:endParaRPr lang="en-US" sz="2200" b="1" dirty="0"/>
          </a:p>
          <a:p>
            <a:pPr marL="0" lvl="1" defTabSz="914684">
              <a:spcBef>
                <a:spcPct val="0"/>
              </a:spcBef>
              <a:defRPr/>
            </a:pPr>
            <a:r>
              <a:rPr lang="ru-RU" sz="2000" b="1" dirty="0" smtClean="0"/>
              <a:t> </a:t>
            </a:r>
            <a:endParaRPr lang="ru-RU" sz="2000" b="1" dirty="0"/>
          </a:p>
          <a:p>
            <a:pPr algn="l">
              <a:defRPr/>
            </a:pPr>
            <a:endParaRPr lang="ru-RU" dirty="0"/>
          </a:p>
        </p:txBody>
      </p:sp>
      <p:sp>
        <p:nvSpPr>
          <p:cNvPr id="4" name="Заголовок 21"/>
          <p:cNvSpPr txBox="1">
            <a:spLocks/>
          </p:cNvSpPr>
          <p:nvPr/>
        </p:nvSpPr>
        <p:spPr bwMode="auto">
          <a:xfrm>
            <a:off x="683568" y="3977630"/>
            <a:ext cx="7772400" cy="197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9pPr>
          </a:lstStyle>
          <a:p>
            <a:pPr marL="0"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114482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заглушками, настройка </a:t>
            </a:r>
            <a:r>
              <a:rPr lang="en-US" dirty="0" smtClean="0"/>
              <a:t>CallBack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105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792" y="1196752"/>
            <a:ext cx="8496944" cy="39333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Заглушки </a:t>
            </a:r>
            <a:r>
              <a:rPr lang="ru-RU" dirty="0">
                <a:solidFill>
                  <a:schemeClr val="tx1"/>
                </a:solidFill>
              </a:rPr>
              <a:t>позволяют эмулировать получение ответа от сторонней системы на стендах, где данная система отсутствует.</a:t>
            </a:r>
          </a:p>
          <a:p>
            <a:r>
              <a:rPr lang="ru-RU" dirty="0">
                <a:solidFill>
                  <a:schemeClr val="tx1"/>
                </a:solidFill>
              </a:rPr>
              <a:t>Затрагивается </a:t>
            </a:r>
            <a:r>
              <a:rPr lang="ru-RU" dirty="0" err="1">
                <a:solidFill>
                  <a:schemeClr val="tx1"/>
                </a:solidFill>
              </a:rPr>
              <a:t>сonfig</a:t>
            </a:r>
            <a:r>
              <a:rPr lang="ru-RU" dirty="0">
                <a:solidFill>
                  <a:schemeClr val="tx1"/>
                </a:solidFill>
              </a:rPr>
              <a:t>-файл службы + файл заглушки расположенный в папке  \FORIS\FIGA\</a:t>
            </a:r>
            <a:r>
              <a:rPr lang="ru-RU" dirty="0" err="1">
                <a:solidFill>
                  <a:schemeClr val="tx1"/>
                </a:solidFill>
              </a:rPr>
              <a:t>TestData</a:t>
            </a:r>
            <a:r>
              <a:rPr lang="ru-RU" dirty="0">
                <a:solidFill>
                  <a:schemeClr val="tx1"/>
                </a:solidFill>
              </a:rPr>
              <a:t>\</a:t>
            </a:r>
          </a:p>
          <a:p>
            <a:r>
              <a:rPr lang="ru-RU" dirty="0">
                <a:solidFill>
                  <a:schemeClr val="tx1"/>
                </a:solidFill>
              </a:rPr>
              <a:t>Альтернативным вариантом может служить mock-Service в </a:t>
            </a:r>
            <a:r>
              <a:rPr lang="ru-RU" dirty="0" err="1" smtClean="0">
                <a:solidFill>
                  <a:schemeClr val="tx1"/>
                </a:solidFill>
                <a:hlinkClick r:id="rId3"/>
              </a:rPr>
              <a:t>SoapUI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Заглушка это "ответ сторонней службы". Команда FIGA не поставляет файлы заглушек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инсталлятором точно также, как </a:t>
            </a:r>
            <a:r>
              <a:rPr lang="ru-RU" dirty="0" smtClean="0">
                <a:solidFill>
                  <a:schemeClr val="tx1"/>
                </a:solidFill>
              </a:rPr>
              <a:t>не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поставляются </a:t>
            </a:r>
            <a:r>
              <a:rPr lang="ru-RU" dirty="0">
                <a:solidFill>
                  <a:schemeClr val="tx1"/>
                </a:solidFill>
              </a:rPr>
              <a:t>запросы от сторонних служб которыми следует тестировать FIGA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ru-RU" dirty="0"/>
              <a:t>Чаще всего </a:t>
            </a:r>
            <a:r>
              <a:rPr lang="ru-RU" dirty="0" smtClean="0"/>
              <a:t>требуется</a:t>
            </a:r>
            <a:r>
              <a:rPr lang="en-US" dirty="0" smtClean="0"/>
              <a:t> </a:t>
            </a:r>
            <a:r>
              <a:rPr lang="ru-RU" dirty="0" smtClean="0"/>
              <a:t>настройка</a:t>
            </a:r>
            <a:r>
              <a:rPr lang="en-US" dirty="0" smtClean="0"/>
              <a:t> </a:t>
            </a:r>
            <a:r>
              <a:rPr lang="ru-RU" b="1" dirty="0" smtClean="0"/>
              <a:t>\</a:t>
            </a:r>
            <a:r>
              <a:rPr lang="en-US" b="1" dirty="0"/>
              <a:t>FORIS\FIGA\</a:t>
            </a:r>
            <a:r>
              <a:rPr lang="en-US" b="1" dirty="0" err="1"/>
              <a:t>FORIS.IL.CRM.WCFService</a:t>
            </a:r>
            <a:r>
              <a:rPr lang="en-US" b="1" dirty="0"/>
              <a:t>\</a:t>
            </a:r>
            <a:r>
              <a:rPr lang="en-US" b="1" dirty="0" err="1"/>
              <a:t>FORIS.IL.CRM.WcfService.exe.config</a:t>
            </a:r>
            <a:r>
              <a:rPr lang="en-US" dirty="0"/>
              <a:t> </a:t>
            </a:r>
            <a:r>
              <a:rPr lang="ru-RU" dirty="0" smtClean="0"/>
              <a:t> или</a:t>
            </a:r>
            <a:r>
              <a:rPr lang="ru-RU" dirty="0"/>
              <a:t> </a:t>
            </a:r>
            <a:endParaRPr lang="ru-RU" dirty="0" smtClean="0"/>
          </a:p>
          <a:p>
            <a:r>
              <a:rPr lang="ru-RU" b="1" dirty="0" smtClean="0"/>
              <a:t>\</a:t>
            </a:r>
            <a:r>
              <a:rPr lang="en-US" b="1" dirty="0"/>
              <a:t>FORIS\FIGA\</a:t>
            </a:r>
            <a:r>
              <a:rPr lang="en-US" b="1" dirty="0" err="1"/>
              <a:t>EsbAdapter</a:t>
            </a:r>
            <a:r>
              <a:rPr lang="en-US" b="1" dirty="0"/>
              <a:t>\</a:t>
            </a:r>
            <a:r>
              <a:rPr lang="en-US" b="1" dirty="0" err="1"/>
              <a:t>Web.config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65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Куда уйдет </a:t>
            </a:r>
            <a:r>
              <a:rPr lang="en-US" dirty="0" smtClean="0"/>
              <a:t>CallBack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106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6" y="1052736"/>
            <a:ext cx="5616624" cy="536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313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\</a:t>
            </a:r>
            <a:r>
              <a:rPr lang="en-US" dirty="0" smtClean="0"/>
              <a:t>FORIS\FIGA\</a:t>
            </a:r>
            <a:r>
              <a:rPr lang="en-US" dirty="0" err="1" smtClean="0"/>
              <a:t>EsbAdapter</a:t>
            </a:r>
            <a:r>
              <a:rPr lang="en-US" dirty="0" smtClean="0"/>
              <a:t>\</a:t>
            </a:r>
            <a:r>
              <a:rPr lang="en-US" dirty="0" err="1" smtClean="0"/>
              <a:t>Web.config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107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792" y="1196752"/>
            <a:ext cx="8496944" cy="53368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200" dirty="0">
                <a:solidFill>
                  <a:schemeClr val="tx1"/>
                </a:solidFill>
              </a:rPr>
              <a:t>&lt;!-- Отправка коллбака в систему инициирующую вызов.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LT:341044 [FIGA.WS] API </a:t>
            </a:r>
            <a:r>
              <a:rPr lang="ru-RU" sz="1200" dirty="0">
                <a:solidFill>
                  <a:schemeClr val="tx1"/>
                </a:solidFill>
              </a:rPr>
              <a:t>запуска БП </a:t>
            </a:r>
            <a:r>
              <a:rPr lang="en-US" sz="1200" dirty="0">
                <a:solidFill>
                  <a:schemeClr val="tx1"/>
                </a:solidFill>
              </a:rPr>
              <a:t>FORIS </a:t>
            </a:r>
            <a:r>
              <a:rPr lang="ru-RU" sz="1200" dirty="0">
                <a:solidFill>
                  <a:schemeClr val="tx1"/>
                </a:solidFill>
              </a:rPr>
              <a:t>с получением ответа в систему-инициатор </a:t>
            </a:r>
            <a:r>
              <a:rPr lang="ru-RU" sz="1200" dirty="0" smtClean="0">
                <a:solidFill>
                  <a:schemeClr val="tx1"/>
                </a:solidFill>
              </a:rPr>
              <a:t>вызова</a:t>
            </a:r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ForisCallbackApi  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ForisCallbackApi.Send.All.To.ESB = true        </a:t>
            </a:r>
            <a:r>
              <a:rPr lang="ru-RU" sz="1200" dirty="0">
                <a:solidFill>
                  <a:schemeClr val="tx1"/>
                </a:solidFill>
              </a:rPr>
              <a:t>не производить анализ подписчика. считать что инициатор </a:t>
            </a:r>
            <a:r>
              <a:rPr lang="en-US" sz="1200" dirty="0">
                <a:solidFill>
                  <a:schemeClr val="tx1"/>
                </a:solidFill>
              </a:rPr>
              <a:t>ESB (</a:t>
            </a:r>
            <a:r>
              <a:rPr lang="ru-RU" sz="1200" dirty="0">
                <a:solidFill>
                  <a:schemeClr val="tx1"/>
                </a:solidFill>
              </a:rPr>
              <a:t>конфигурация из </a:t>
            </a:r>
            <a:r>
              <a:rPr lang="en-US" sz="1200" dirty="0">
                <a:solidFill>
                  <a:schemeClr val="tx1"/>
                </a:solidFill>
              </a:rPr>
              <a:t>SR</a:t>
            </a:r>
            <a:r>
              <a:rPr lang="en-US" sz="1200" dirty="0" smtClean="0">
                <a:solidFill>
                  <a:schemeClr val="tx1"/>
                </a:solidFill>
              </a:rPr>
              <a:t>).  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ForisCallbackApi.Replace.EmptyUrl.With         </a:t>
            </a:r>
            <a:r>
              <a:rPr lang="ru-RU" sz="1200" dirty="0">
                <a:solidFill>
                  <a:schemeClr val="tx1"/>
                </a:solidFill>
              </a:rPr>
              <a:t>позволяет подменить пустой </a:t>
            </a:r>
            <a:r>
              <a:rPr lang="en-US" sz="1200" dirty="0">
                <a:solidFill>
                  <a:schemeClr val="tx1"/>
                </a:solidFill>
              </a:rPr>
              <a:t>ReplyTo </a:t>
            </a:r>
            <a:r>
              <a:rPr lang="ru-RU" sz="1200" dirty="0">
                <a:solidFill>
                  <a:schemeClr val="tx1"/>
                </a:solidFill>
              </a:rPr>
              <a:t>на указанный. </a:t>
            </a:r>
          </a:p>
          <a:p>
            <a:pPr algn="just"/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ForisCallbackApi.Send.SubscriberNotInDB.To     </a:t>
            </a:r>
            <a:r>
              <a:rPr lang="ru-RU" sz="1200" dirty="0">
                <a:solidFill>
                  <a:schemeClr val="tx1"/>
                </a:solidFill>
              </a:rPr>
              <a:t>если не нашли конфигурацию для подписчика в </a:t>
            </a:r>
            <a:r>
              <a:rPr lang="en-US" sz="1200" dirty="0">
                <a:solidFill>
                  <a:schemeClr val="tx1"/>
                </a:solidFill>
              </a:rPr>
              <a:t>DB: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*  Stub              </a:t>
            </a:r>
            <a:r>
              <a:rPr lang="ru-RU" sz="1200" dirty="0">
                <a:solidFill>
                  <a:schemeClr val="tx1"/>
                </a:solidFill>
              </a:rPr>
              <a:t>только логировать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 *  </a:t>
            </a:r>
            <a:r>
              <a:rPr lang="en-US" sz="1200" dirty="0">
                <a:solidFill>
                  <a:schemeClr val="tx1"/>
                </a:solidFill>
              </a:rPr>
              <a:t>ESB               </a:t>
            </a:r>
            <a:r>
              <a:rPr lang="ru-RU" sz="1200" dirty="0">
                <a:solidFill>
                  <a:schemeClr val="tx1"/>
                </a:solidFill>
              </a:rPr>
              <a:t>считать инициатором </a:t>
            </a:r>
            <a:r>
              <a:rPr lang="en-US" sz="1200" dirty="0">
                <a:solidFill>
                  <a:schemeClr val="tx1"/>
                </a:solidFill>
              </a:rPr>
              <a:t>ESB (</a:t>
            </a:r>
            <a:r>
              <a:rPr lang="ru-RU" sz="1200" dirty="0">
                <a:solidFill>
                  <a:schemeClr val="tx1"/>
                </a:solidFill>
              </a:rPr>
              <a:t>из </a:t>
            </a:r>
            <a:r>
              <a:rPr lang="en-US" sz="1200" dirty="0">
                <a:solidFill>
                  <a:schemeClr val="tx1"/>
                </a:solidFill>
              </a:rPr>
              <a:t>SR)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*  Exception         </a:t>
            </a:r>
            <a:r>
              <a:rPr lang="ru-RU" sz="1200" dirty="0">
                <a:solidFill>
                  <a:schemeClr val="tx1"/>
                </a:solidFill>
              </a:rPr>
              <a:t>вызвать исключение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(*) </a:t>
            </a:r>
            <a:r>
              <a:rPr lang="en-US" sz="1200" dirty="0">
                <a:solidFill>
                  <a:schemeClr val="tx1"/>
                </a:solidFill>
              </a:rPr>
              <a:t>basicHttpBinding  </a:t>
            </a:r>
            <a:r>
              <a:rPr lang="ru-RU" sz="1200" dirty="0">
                <a:solidFill>
                  <a:schemeClr val="tx1"/>
                </a:solidFill>
              </a:rPr>
              <a:t>попытаться отправить с дефолтными настройками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ForisCallbackApi.Send.EmptyUrl.To              </a:t>
            </a:r>
            <a:r>
              <a:rPr lang="ru-RU" sz="1200" dirty="0">
                <a:solidFill>
                  <a:schemeClr val="tx1"/>
                </a:solidFill>
              </a:rPr>
              <a:t>если у подписчика пустой/</a:t>
            </a:r>
            <a:r>
              <a:rPr lang="ru-RU" sz="1200" dirty="0" err="1">
                <a:solidFill>
                  <a:schemeClr val="tx1"/>
                </a:solidFill>
              </a:rPr>
              <a:t>невалидный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URL: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*  Stub              </a:t>
            </a:r>
            <a:r>
              <a:rPr lang="ru-RU" sz="1200" dirty="0">
                <a:solidFill>
                  <a:schemeClr val="tx1"/>
                </a:solidFill>
              </a:rPr>
              <a:t>только логировать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(*) </a:t>
            </a:r>
            <a:r>
              <a:rPr lang="en-US" sz="1200" dirty="0">
                <a:solidFill>
                  <a:schemeClr val="tx1"/>
                </a:solidFill>
              </a:rPr>
              <a:t>ESB               </a:t>
            </a:r>
            <a:r>
              <a:rPr lang="ru-RU" sz="1200" dirty="0">
                <a:solidFill>
                  <a:schemeClr val="tx1"/>
                </a:solidFill>
              </a:rPr>
              <a:t>считать инициатором </a:t>
            </a:r>
            <a:r>
              <a:rPr lang="en-US" sz="1200" dirty="0">
                <a:solidFill>
                  <a:schemeClr val="tx1"/>
                </a:solidFill>
              </a:rPr>
              <a:t>ESB (</a:t>
            </a:r>
            <a:r>
              <a:rPr lang="ru-RU" sz="1200" dirty="0">
                <a:solidFill>
                  <a:schemeClr val="tx1"/>
                </a:solidFill>
              </a:rPr>
              <a:t>из </a:t>
            </a:r>
            <a:r>
              <a:rPr lang="en-US" sz="1200" dirty="0">
                <a:solidFill>
                  <a:schemeClr val="tx1"/>
                </a:solidFill>
              </a:rPr>
              <a:t>SR)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*  Exception         </a:t>
            </a:r>
            <a:r>
              <a:rPr lang="ru-RU" sz="1200" dirty="0">
                <a:solidFill>
                  <a:schemeClr val="tx1"/>
                </a:solidFill>
              </a:rPr>
              <a:t>вызвать </a:t>
            </a:r>
            <a:r>
              <a:rPr lang="ru-RU" sz="1200" dirty="0" smtClean="0">
                <a:solidFill>
                  <a:schemeClr val="tx1"/>
                </a:solidFill>
              </a:rPr>
              <a:t>исключение</a:t>
            </a:r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ForisCallbackApiService.Stub = true            </a:t>
            </a:r>
            <a:r>
              <a:rPr lang="ru-RU" sz="1200" dirty="0">
                <a:solidFill>
                  <a:schemeClr val="tx1"/>
                </a:solidFill>
              </a:rPr>
              <a:t>ВСЕ </a:t>
            </a:r>
            <a:r>
              <a:rPr lang="ru-RU" sz="1200" dirty="0" err="1">
                <a:solidFill>
                  <a:schemeClr val="tx1"/>
                </a:solidFill>
              </a:rPr>
              <a:t>колбаки</a:t>
            </a:r>
            <a:r>
              <a:rPr lang="ru-RU" sz="1200" dirty="0">
                <a:solidFill>
                  <a:schemeClr val="tx1"/>
                </a:solidFill>
              </a:rPr>
              <a:t> только логировать.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 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ForisCallbackApi.basicHttpBinding.wsdl_version    </a:t>
            </a:r>
            <a:r>
              <a:rPr lang="ru-RU" sz="1200" dirty="0">
                <a:solidFill>
                  <a:schemeClr val="tx1"/>
                </a:solidFill>
              </a:rPr>
              <a:t>Если предпринята попытка дефолтному </a:t>
            </a:r>
            <a:r>
              <a:rPr lang="ru-RU" sz="1200" dirty="0" err="1">
                <a:solidFill>
                  <a:schemeClr val="tx1"/>
                </a:solidFill>
              </a:rPr>
              <a:t>биндингу</a:t>
            </a:r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 *  1 или </a:t>
            </a:r>
            <a:r>
              <a:rPr lang="en-US" sz="1200" dirty="0">
                <a:solidFill>
                  <a:schemeClr val="tx1"/>
                </a:solidFill>
              </a:rPr>
              <a:t>ForisCallbackApi         </a:t>
            </a:r>
            <a:r>
              <a:rPr lang="ru-RU" sz="1200" dirty="0">
                <a:solidFill>
                  <a:schemeClr val="tx1"/>
                </a:solidFill>
              </a:rPr>
              <a:t>отправлять как в </a:t>
            </a:r>
            <a:r>
              <a:rPr lang="en-US" sz="1200" dirty="0">
                <a:solidFill>
                  <a:schemeClr val="tx1"/>
                </a:solidFill>
              </a:rPr>
              <a:t>ESB (</a:t>
            </a:r>
            <a:r>
              <a:rPr lang="ru-RU" sz="1200" dirty="0">
                <a:solidFill>
                  <a:schemeClr val="tx1"/>
                </a:solidFill>
              </a:rPr>
              <a:t>ГСО, </a:t>
            </a:r>
            <a:r>
              <a:rPr lang="en-US" sz="1200" dirty="0">
                <a:solidFill>
                  <a:schemeClr val="tx1"/>
                </a:solidFill>
              </a:rPr>
              <a:t>NCIH, </a:t>
            </a:r>
            <a:r>
              <a:rPr lang="en-US" sz="1200" dirty="0" err="1">
                <a:solidFill>
                  <a:schemeClr val="tx1"/>
                </a:solidFill>
              </a:rPr>
              <a:t>etc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*  UniversalCallbackVer1          Wsdl </a:t>
            </a:r>
            <a:r>
              <a:rPr lang="ru-RU" sz="1200" dirty="0">
                <a:solidFill>
                  <a:schemeClr val="tx1"/>
                </a:solidFill>
              </a:rPr>
              <a:t>по 471.  </a:t>
            </a:r>
            <a:r>
              <a:rPr lang="en-US" sz="1200" dirty="0">
                <a:solidFill>
                  <a:schemeClr val="tx1"/>
                </a:solidFill>
              </a:rPr>
              <a:t>Siebel, MTS-</a:t>
            </a:r>
            <a:r>
              <a:rPr lang="ru-RU" sz="1200" dirty="0">
                <a:solidFill>
                  <a:schemeClr val="tx1"/>
                </a:solidFill>
              </a:rPr>
              <a:t>Сибирь, ЕСПП-</a:t>
            </a:r>
            <a:r>
              <a:rPr lang="ru-RU" sz="1200" dirty="0" err="1">
                <a:solidFill>
                  <a:schemeClr val="tx1"/>
                </a:solidFill>
              </a:rPr>
              <a:t>Таф</a:t>
            </a:r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		(*) </a:t>
            </a:r>
            <a:r>
              <a:rPr lang="en-US" sz="1200" dirty="0">
                <a:solidFill>
                  <a:schemeClr val="tx1"/>
                </a:solidFill>
              </a:rPr>
              <a:t>UniversalCallbackVer2          502FULL.  OMS, ESB?, BMS-</a:t>
            </a:r>
            <a:r>
              <a:rPr lang="ru-RU" sz="1200" dirty="0" err="1">
                <a:solidFill>
                  <a:schemeClr val="tx1"/>
                </a:solidFill>
              </a:rPr>
              <a:t>укр</a:t>
            </a:r>
            <a:r>
              <a:rPr lang="ru-RU" sz="1200" dirty="0" smtClean="0">
                <a:solidFill>
                  <a:schemeClr val="tx1"/>
                </a:solidFill>
              </a:rPr>
              <a:t>?</a:t>
            </a:r>
            <a:r>
              <a:rPr lang="en-US" sz="1200" dirty="0" smtClean="0">
                <a:solidFill>
                  <a:schemeClr val="tx1"/>
                </a:solidFill>
              </a:rPr>
              <a:t>  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chemeClr val="tx1"/>
                </a:solidFill>
              </a:rPr>
              <a:t>--&gt;</a:t>
            </a:r>
            <a:endParaRPr lang="ru-RU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85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заглушками, настройка </a:t>
            </a:r>
            <a:r>
              <a:rPr lang="en-US" dirty="0" smtClean="0"/>
              <a:t>CallBack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108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792" y="1196752"/>
            <a:ext cx="8496944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200" dirty="0">
                <a:solidFill>
                  <a:schemeClr val="tx1"/>
                </a:solidFill>
              </a:rPr>
              <a:t>&lt;!-- Отправка коллбака в систему инициирующую вызов.</a:t>
            </a: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>
                <a:solidFill>
                  <a:schemeClr val="tx1"/>
                </a:solidFill>
              </a:rPr>
              <a:t>LT:341044 [FIGA.WS] API </a:t>
            </a:r>
            <a:r>
              <a:rPr lang="ru-RU" sz="1200" dirty="0">
                <a:solidFill>
                  <a:schemeClr val="tx1"/>
                </a:solidFill>
              </a:rPr>
              <a:t>запуска БП </a:t>
            </a:r>
            <a:r>
              <a:rPr lang="en-US" sz="1200" dirty="0">
                <a:solidFill>
                  <a:schemeClr val="tx1"/>
                </a:solidFill>
              </a:rPr>
              <a:t>FORIS </a:t>
            </a:r>
            <a:r>
              <a:rPr lang="ru-RU" sz="1200" dirty="0">
                <a:solidFill>
                  <a:schemeClr val="tx1"/>
                </a:solidFill>
              </a:rPr>
              <a:t>с получением ответа в систему-инициатор </a:t>
            </a:r>
            <a:r>
              <a:rPr lang="ru-RU" sz="1200" dirty="0" smtClean="0">
                <a:solidFill>
                  <a:schemeClr val="tx1"/>
                </a:solidFill>
              </a:rPr>
              <a:t>вызова</a:t>
            </a:r>
            <a:endParaRPr lang="ru-RU" sz="1200" dirty="0">
              <a:solidFill>
                <a:schemeClr val="tx1"/>
              </a:solidFill>
            </a:endParaRPr>
          </a:p>
          <a:p>
            <a:pPr algn="just"/>
            <a:r>
              <a:rPr lang="ru-RU" sz="1200" dirty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ForisCallbackApi  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--&gt;</a:t>
            </a:r>
          </a:p>
          <a:p>
            <a:pPr algn="just"/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rgbClr val="FF0000"/>
                </a:solidFill>
              </a:rPr>
              <a:t>&lt;add key="ForisCallbackApi.Send.All.To.ESB" value="false" /&gt;</a:t>
            </a:r>
          </a:p>
          <a:p>
            <a:pPr algn="just"/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>
                <a:solidFill>
                  <a:srgbClr val="FF0000"/>
                </a:solidFill>
              </a:rPr>
              <a:t>add key="ForisCallbackApi.Send.SubscriberNotInDB.To" value="basicHttpBinding" /&gt;</a:t>
            </a:r>
          </a:p>
          <a:p>
            <a:pPr algn="just"/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>
                <a:solidFill>
                  <a:srgbClr val="FF0000"/>
                </a:solidFill>
              </a:rPr>
              <a:t>add key="ForisCallbackApi.Replace.EmptyUrl.With" value="" /&gt;</a:t>
            </a:r>
          </a:p>
          <a:p>
            <a:pPr algn="just"/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>
                <a:solidFill>
                  <a:srgbClr val="FF0000"/>
                </a:solidFill>
              </a:rPr>
              <a:t>add key="ForisCallbackApi.Send.EmptyUrl.To" value="Stub" /&gt;</a:t>
            </a:r>
          </a:p>
          <a:p>
            <a:pPr algn="just"/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>
                <a:solidFill>
                  <a:srgbClr val="FF0000"/>
                </a:solidFill>
              </a:rPr>
              <a:t>add key="ForisCallbackApiService.Stub" value="false" /&gt;</a:t>
            </a:r>
          </a:p>
          <a:p>
            <a:pPr algn="just"/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>
                <a:solidFill>
                  <a:srgbClr val="FF0000"/>
                </a:solidFill>
              </a:rPr>
              <a:t>add key="ForisCallbackApi.basicHttpBinding.wsdl_version" value="2" /&gt;</a:t>
            </a:r>
            <a:endParaRPr lang="ru-RU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718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UniversalCallbackService2.</a:t>
            </a:r>
            <a:br>
              <a:rPr lang="en-US" dirty="0" smtClean="0"/>
            </a:br>
            <a:r>
              <a:rPr lang="ru-RU" dirty="0"/>
              <a:t>С</a:t>
            </a:r>
            <a:r>
              <a:rPr lang="ru-RU" dirty="0" smtClean="0"/>
              <a:t>оздание </a:t>
            </a:r>
            <a:r>
              <a:rPr lang="en-US" dirty="0" smtClean="0"/>
              <a:t>Mock Service </a:t>
            </a:r>
            <a:r>
              <a:rPr lang="ru-RU" dirty="0" smtClean="0"/>
              <a:t>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109</a:t>
            </a:fld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65" y="1676400"/>
            <a:ext cx="62865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9253" y="5517232"/>
            <a:ext cx="862684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Загрузим из </a:t>
            </a:r>
            <a:r>
              <a:rPr lang="en-US" dirty="0" smtClean="0">
                <a:solidFill>
                  <a:schemeClr val="tx1"/>
                </a:solidFill>
              </a:rPr>
              <a:t>OpenGrok </a:t>
            </a:r>
            <a:r>
              <a:rPr lang="en-US" dirty="0" err="1" smtClean="0">
                <a:solidFill>
                  <a:schemeClr val="tx1"/>
                </a:solidFill>
              </a:rPr>
              <a:t>wsdl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описание интерфейса службы </a:t>
            </a:r>
            <a:r>
              <a:rPr lang="en-US" dirty="0" smtClean="0">
                <a:solidFill>
                  <a:schemeClr val="tx1"/>
                </a:solidFill>
              </a:rPr>
              <a:t>UniversalCallbackService2. </a:t>
            </a:r>
            <a:r>
              <a:rPr lang="ru-RU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89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Протокол </a:t>
            </a:r>
            <a:r>
              <a:rPr lang="en-US" dirty="0" smtClean="0"/>
              <a:t>SOAP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489076"/>
            <a:ext cx="8568952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Пример сообщения </a:t>
            </a:r>
            <a:r>
              <a:rPr lang="en-US" dirty="0" smtClean="0">
                <a:solidFill>
                  <a:schemeClr val="tx1"/>
                </a:solidFill>
              </a:rPr>
              <a:t>SOAP: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soap:Envelope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</a:t>
            </a:r>
            <a:r>
              <a:rPr lang="en-US" dirty="0" smtClean="0">
                <a:solidFill>
                  <a:srgbClr val="C00000"/>
                </a:solidFill>
              </a:rPr>
              <a:t> xmlns:soap=</a:t>
            </a:r>
            <a:r>
              <a:rPr lang="en-US" dirty="0" smtClean="0">
                <a:solidFill>
                  <a:schemeClr val="accent2"/>
                </a:solidFill>
              </a:rPr>
              <a:t>“http://www.w3.org/2001/12/soap-envelope”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soap:encodingStyle=</a:t>
            </a:r>
            <a:r>
              <a:rPr lang="en-US" dirty="0" smtClean="0">
                <a:solidFill>
                  <a:schemeClr val="accent2"/>
                </a:solidFill>
              </a:rPr>
              <a:t>“http://www.w3.org/2001/12/soap-encoding”&gt;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      </a:t>
            </a:r>
            <a:r>
              <a:rPr lang="en-US" dirty="0" smtClean="0">
                <a:solidFill>
                  <a:schemeClr val="accent2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soap:Body xmlns:m=</a:t>
            </a:r>
            <a:r>
              <a:rPr lang="en-US" dirty="0" smtClean="0">
                <a:solidFill>
                  <a:schemeClr val="accent2"/>
                </a:solidFill>
              </a:rPr>
              <a:t>“http://www.example.org/stock”&gt;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 </a:t>
            </a:r>
            <a:r>
              <a:rPr lang="en-US" dirty="0" smtClean="0">
                <a:solidFill>
                  <a:schemeClr val="accent2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m:GetStockPrice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 </a:t>
            </a:r>
            <a:r>
              <a:rPr lang="en-US" dirty="0" smtClean="0">
                <a:solidFill>
                  <a:schemeClr val="accent2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m:StockName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  <a:r>
              <a:rPr lang="en-US" dirty="0" smtClean="0">
                <a:solidFill>
                  <a:schemeClr val="tx1"/>
                </a:solidFill>
              </a:rPr>
              <a:t>XYZ</a:t>
            </a:r>
            <a:r>
              <a:rPr lang="en-US" dirty="0" smtClean="0">
                <a:solidFill>
                  <a:schemeClr val="accent2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/m:StockName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  </a:t>
            </a:r>
            <a:r>
              <a:rPr lang="en-US" dirty="0" smtClean="0">
                <a:solidFill>
                  <a:schemeClr val="accent2"/>
                </a:solidFill>
              </a:rPr>
              <a:t>&lt;/</a:t>
            </a:r>
            <a:r>
              <a:rPr lang="en-US" dirty="0" smtClean="0">
                <a:solidFill>
                  <a:srgbClr val="C00000"/>
                </a:solidFill>
              </a:rPr>
              <a:t>m:GetStockPrice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       </a:t>
            </a:r>
            <a:r>
              <a:rPr lang="en-US" dirty="0" smtClean="0">
                <a:solidFill>
                  <a:schemeClr val="accent2"/>
                </a:solidFill>
              </a:rPr>
              <a:t>&lt;/</a:t>
            </a:r>
            <a:r>
              <a:rPr lang="en-US" dirty="0" smtClean="0">
                <a:solidFill>
                  <a:srgbClr val="C00000"/>
                </a:solidFill>
              </a:rPr>
              <a:t>soap:Body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&lt;/</a:t>
            </a:r>
            <a:r>
              <a:rPr lang="en-US" dirty="0" smtClean="0">
                <a:solidFill>
                  <a:srgbClr val="C00000"/>
                </a:solidFill>
              </a:rPr>
              <a:t>soap:Envelope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 </a:t>
            </a:r>
            <a:endParaRPr lang="ru-RU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110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56765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9253" y="5517232"/>
            <a:ext cx="862684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w</a:t>
            </a:r>
            <a:r>
              <a:rPr lang="en-US" dirty="0" err="1" smtClean="0">
                <a:solidFill>
                  <a:schemeClr val="tx1"/>
                </a:solidFill>
              </a:rPr>
              <a:t>sdl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описание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err="1" smtClean="0">
                <a:solidFill>
                  <a:schemeClr val="tx1"/>
                </a:solidFill>
              </a:rPr>
              <a:t>xsd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схема службы </a:t>
            </a:r>
            <a:r>
              <a:rPr lang="en-US" dirty="0" smtClean="0">
                <a:solidFill>
                  <a:schemeClr val="tx1"/>
                </a:solidFill>
              </a:rPr>
              <a:t>UniversalCallbackService2. </a:t>
            </a:r>
            <a:r>
              <a:rPr lang="ru-RU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05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111</a:t>
            </a:fld>
            <a:endParaRPr lang="ru-RU" dirty="0" smtClean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677275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796136" y="3838946"/>
            <a:ext cx="2664296" cy="526157"/>
          </a:xfrm>
          <a:prstGeom prst="wedgeRoundRectCallout">
            <a:avLst>
              <a:gd name="adj1" fmla="val -45813"/>
              <a:gd name="adj2" fmla="val -118021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Создаем новый </a:t>
            </a:r>
            <a:r>
              <a:rPr lang="en-US" sz="1400" dirty="0" smtClean="0">
                <a:solidFill>
                  <a:schemeClr val="tx1"/>
                </a:solidFill>
              </a:rPr>
              <a:t>SOAP Project </a:t>
            </a:r>
            <a:r>
              <a:rPr lang="ru-RU" sz="1400" dirty="0" smtClean="0">
                <a:solidFill>
                  <a:schemeClr val="tx1"/>
                </a:solidFill>
              </a:rPr>
              <a:t>на основе </a:t>
            </a:r>
            <a:r>
              <a:rPr lang="en-US" sz="1400" dirty="0" smtClean="0">
                <a:solidFill>
                  <a:schemeClr val="tx1"/>
                </a:solidFill>
              </a:rPr>
              <a:t>wsdl-</a:t>
            </a:r>
            <a:r>
              <a:rPr lang="ru-RU" sz="1400" dirty="0" smtClean="0">
                <a:solidFill>
                  <a:schemeClr val="tx1"/>
                </a:solidFill>
              </a:rPr>
              <a:t>описания</a:t>
            </a:r>
          </a:p>
        </p:txBody>
      </p:sp>
    </p:spTree>
    <p:extLst>
      <p:ext uri="{BB962C8B-B14F-4D97-AF65-F5344CB8AC3E}">
        <p14:creationId xmlns:p14="http://schemas.microsoft.com/office/powerpoint/2010/main" val="2860190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112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6554787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6228184" y="4108298"/>
            <a:ext cx="2232248" cy="695128"/>
          </a:xfrm>
          <a:prstGeom prst="wedgeRoundRectCallout">
            <a:avLst>
              <a:gd name="adj1" fmla="val -72984"/>
              <a:gd name="adj2" fmla="val 3110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Генерируем </a:t>
            </a:r>
            <a:r>
              <a:rPr lang="en-US" sz="1400" dirty="0" smtClean="0">
                <a:solidFill>
                  <a:schemeClr val="tx1"/>
                </a:solidFill>
              </a:rPr>
              <a:t> SOAP Mock Service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463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113</a:t>
            </a:fld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60879" cy="529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966470" y="3645024"/>
            <a:ext cx="2421954" cy="432048"/>
          </a:xfrm>
          <a:prstGeom prst="wedgeRoundRectCallout">
            <a:avLst>
              <a:gd name="adj1" fmla="val -71553"/>
              <a:gd name="adj2" fmla="val 43328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Задаем адрес </a:t>
            </a:r>
            <a:r>
              <a:rPr lang="en-US" sz="1400" dirty="0" smtClean="0">
                <a:solidFill>
                  <a:schemeClr val="tx1"/>
                </a:solidFill>
              </a:rPr>
              <a:t>Mock Service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8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114</a:t>
            </a:fld>
            <a:endParaRPr lang="ru-RU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6535266" cy="552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3347864" y="2564904"/>
            <a:ext cx="3816424" cy="216024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5652120" y="3282345"/>
            <a:ext cx="3096344" cy="526157"/>
          </a:xfrm>
          <a:prstGeom prst="wedgeRoundRectCallout">
            <a:avLst>
              <a:gd name="adj1" fmla="val -45813"/>
              <a:gd name="adj2" fmla="val -118021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 параметре </a:t>
            </a:r>
            <a:r>
              <a:rPr lang="en-US" sz="1400" dirty="0" smtClean="0">
                <a:solidFill>
                  <a:schemeClr val="tx1"/>
                </a:solidFill>
              </a:rPr>
              <a:t>&lt;ReplyToURL&gt; </a:t>
            </a:r>
            <a:r>
              <a:rPr lang="ru-RU" sz="1400" dirty="0" smtClean="0">
                <a:solidFill>
                  <a:schemeClr val="tx1"/>
                </a:solidFill>
              </a:rPr>
              <a:t>указываем адрес </a:t>
            </a:r>
            <a:r>
              <a:rPr lang="en-US" sz="1400" dirty="0" smtClean="0">
                <a:solidFill>
                  <a:schemeClr val="tx1"/>
                </a:solidFill>
              </a:rPr>
              <a:t>Mock Service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220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115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052736"/>
            <a:ext cx="8979539" cy="529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652120" y="4869160"/>
            <a:ext cx="2421954" cy="360040"/>
          </a:xfrm>
          <a:prstGeom prst="wedgeRoundRectCallout">
            <a:avLst>
              <a:gd name="adj1" fmla="val -79025"/>
              <a:gd name="adj2" fmla="val -3383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Получаем </a:t>
            </a:r>
            <a:r>
              <a:rPr lang="en-US" sz="1400" dirty="0" smtClean="0">
                <a:solidFill>
                  <a:schemeClr val="tx1"/>
                </a:solidFill>
              </a:rPr>
              <a:t>CallBack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97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UniversalCallbackService2.</a:t>
            </a:r>
            <a:br>
              <a:rPr lang="en-US" dirty="0"/>
            </a:br>
            <a:r>
              <a:rPr lang="ru-RU" dirty="0"/>
              <a:t>Создание </a:t>
            </a:r>
            <a:r>
              <a:rPr lang="en-US" dirty="0"/>
              <a:t>Mock Service </a:t>
            </a:r>
            <a:r>
              <a:rPr lang="ru-RU" dirty="0"/>
              <a:t>в </a:t>
            </a:r>
            <a:r>
              <a:rPr lang="en-US" dirty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116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8762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6012160" y="3723878"/>
            <a:ext cx="1440160" cy="281186"/>
          </a:xfrm>
          <a:prstGeom prst="wedgeRoundRectCallout">
            <a:avLst>
              <a:gd name="adj1" fmla="val -75486"/>
              <a:gd name="adj2" fmla="val -8409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CallBack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163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SoapUI </a:t>
            </a:r>
            <a:r>
              <a:rPr lang="ru-RU" dirty="0" smtClean="0"/>
              <a:t>и </a:t>
            </a:r>
            <a:r>
              <a:rPr lang="en-US" dirty="0" smtClean="0"/>
              <a:t>WSS </a:t>
            </a:r>
            <a:r>
              <a:rPr lang="ru-RU" dirty="0" smtClean="0"/>
              <a:t>для тестирования</a:t>
            </a:r>
            <a:br>
              <a:rPr lang="ru-RU" dirty="0" smtClean="0"/>
            </a:br>
            <a:r>
              <a:rPr lang="ru-RU" dirty="0" smtClean="0"/>
              <a:t>служб </a:t>
            </a:r>
            <a:r>
              <a:rPr lang="en-US" dirty="0" smtClean="0"/>
              <a:t>FORIS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117</a:t>
            </a:fld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95536" y="3212976"/>
            <a:ext cx="849694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</a:rPr>
              <a:t>Спасибо за внимание!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10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Структура документа </a:t>
            </a:r>
            <a:r>
              <a:rPr lang="en-US" dirty="0" smtClean="0"/>
              <a:t>WSDL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12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76414"/>
            <a:ext cx="8568952" cy="470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solidFill>
                  <a:schemeClr val="tx1"/>
                </a:solidFill>
              </a:rPr>
              <a:t>Основная структура документа </a:t>
            </a:r>
            <a:r>
              <a:rPr lang="en-US" sz="1400" b="1" dirty="0" smtClean="0">
                <a:solidFill>
                  <a:schemeClr val="tx1"/>
                </a:solidFill>
              </a:rPr>
              <a:t>WSDL </a:t>
            </a:r>
            <a:r>
              <a:rPr lang="ru-RU" sz="1400" b="1" dirty="0" smtClean="0">
                <a:solidFill>
                  <a:schemeClr val="tx1"/>
                </a:solidFill>
              </a:rPr>
              <a:t>выглядит следующим образом</a:t>
            </a:r>
            <a:r>
              <a:rPr lang="en-US" sz="1400" b="1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&lt;definitions&gt;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  </a:t>
            </a:r>
            <a:r>
              <a:rPr lang="en-US" sz="1400" dirty="0" smtClean="0">
                <a:solidFill>
                  <a:srgbClr val="FF0000"/>
                </a:solidFill>
              </a:rPr>
              <a:t>&lt;types&gt;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               </a:t>
            </a:r>
            <a:r>
              <a:rPr lang="ru-RU" sz="1400" dirty="0" smtClean="0">
                <a:solidFill>
                  <a:schemeClr val="tx1"/>
                </a:solidFill>
              </a:rPr>
              <a:t>определение типов …………</a:t>
            </a:r>
            <a:r>
              <a:rPr lang="en-US" sz="1400" dirty="0" smtClean="0">
                <a:solidFill>
                  <a:schemeClr val="tx1"/>
                </a:solidFill>
              </a:rPr>
              <a:t>..</a:t>
            </a:r>
            <a:r>
              <a:rPr lang="ru-RU" sz="1400" dirty="0" smtClean="0">
                <a:solidFill>
                  <a:schemeClr val="tx1"/>
                </a:solidFill>
              </a:rPr>
              <a:t>.</a:t>
            </a:r>
            <a:r>
              <a:rPr lang="en-US" sz="1400" dirty="0" smtClean="0">
                <a:solidFill>
                  <a:schemeClr val="tx1"/>
                </a:solidFill>
              </a:rPr>
              <a:t>....</a:t>
            </a:r>
            <a:endParaRPr lang="ru-RU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       &lt;/types&gt;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   </a:t>
            </a:r>
            <a:r>
              <a:rPr lang="en-US" sz="1400" dirty="0" smtClean="0">
                <a:solidFill>
                  <a:srgbClr val="FF0000"/>
                </a:solidFill>
              </a:rPr>
              <a:t> &lt;message&gt;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              </a:t>
            </a:r>
            <a:r>
              <a:rPr lang="ru-RU" sz="1400" dirty="0" smtClean="0">
                <a:solidFill>
                  <a:schemeClr val="tx1"/>
                </a:solidFill>
              </a:rPr>
              <a:t> определение  сообщения ………</a:t>
            </a:r>
            <a:r>
              <a:rPr lang="en-US" sz="1400" dirty="0" smtClean="0">
                <a:solidFill>
                  <a:schemeClr val="tx1"/>
                </a:solidFill>
              </a:rPr>
              <a:t>..</a:t>
            </a:r>
            <a:endParaRPr lang="ru-RU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     </a:t>
            </a:r>
            <a:r>
              <a:rPr lang="en-US" sz="1400" dirty="0" smtClean="0">
                <a:solidFill>
                  <a:srgbClr val="FF0000"/>
                </a:solidFill>
              </a:rPr>
              <a:t>&lt;/message&gt;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&lt;portType&gt;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                </a:t>
            </a:r>
            <a:r>
              <a:rPr lang="ru-RU" sz="1400" dirty="0" smtClean="0">
                <a:solidFill>
                  <a:schemeClr val="tx1"/>
                </a:solidFill>
              </a:rPr>
              <a:t>определение порта…………</a:t>
            </a:r>
            <a:r>
              <a:rPr lang="en-US" sz="1400" dirty="0" smtClean="0">
                <a:solidFill>
                  <a:schemeClr val="tx1"/>
                </a:solidFill>
              </a:rPr>
              <a:t>…….</a:t>
            </a:r>
            <a:endParaRPr lang="ru-RU" sz="1400" dirty="0" smtClean="0">
              <a:solidFill>
                <a:schemeClr val="tx1"/>
              </a:solidFill>
            </a:endParaRPr>
          </a:p>
          <a:p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       </a:t>
            </a:r>
            <a:r>
              <a:rPr lang="en-US" sz="1400" dirty="0" smtClean="0">
                <a:solidFill>
                  <a:srgbClr val="FF0000"/>
                </a:solidFill>
              </a:rPr>
              <a:t>&lt;/portType&gt;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&lt;binding&gt;</a:t>
            </a:r>
          </a:p>
          <a:p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                </a:t>
            </a:r>
            <a:r>
              <a:rPr lang="ru-RU" sz="1400" dirty="0" smtClean="0">
                <a:solidFill>
                  <a:schemeClr val="tx1"/>
                </a:solidFill>
              </a:rPr>
              <a:t>определение связей…………</a:t>
            </a:r>
            <a:r>
              <a:rPr lang="en-US" sz="1400" dirty="0" smtClean="0">
                <a:solidFill>
                  <a:schemeClr val="tx1"/>
                </a:solidFill>
              </a:rPr>
              <a:t>……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&lt;/binding&gt;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&lt;service&gt;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                 </a:t>
            </a:r>
            <a:r>
              <a:rPr lang="ru-RU" sz="1400" dirty="0" smtClean="0">
                <a:solidFill>
                  <a:schemeClr val="tx1"/>
                </a:solidFill>
              </a:rPr>
              <a:t>определение службы……………..</a:t>
            </a:r>
          </a:p>
          <a:p>
            <a:r>
              <a:rPr lang="ru-RU" sz="1400" dirty="0">
                <a:solidFill>
                  <a:srgbClr val="FF0000"/>
                </a:solidFill>
              </a:rPr>
              <a:t> </a:t>
            </a:r>
            <a:r>
              <a:rPr lang="ru-RU" sz="1400" dirty="0" smtClean="0">
                <a:solidFill>
                  <a:srgbClr val="FF0000"/>
                </a:solidFill>
              </a:rPr>
              <a:t>       </a:t>
            </a:r>
            <a:r>
              <a:rPr lang="en-US" sz="1400" dirty="0" smtClean="0">
                <a:solidFill>
                  <a:srgbClr val="FF0000"/>
                </a:solidFill>
              </a:rPr>
              <a:t>&lt;/service&gt;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&lt;definitions&gt;</a:t>
            </a:r>
            <a:endParaRPr lang="ru-RU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4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документа </a:t>
            </a:r>
            <a:r>
              <a:rPr lang="en-US" dirty="0"/>
              <a:t>WSDL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13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81265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1" dirty="0" smtClean="0">
                <a:solidFill>
                  <a:schemeClr val="tx1"/>
                </a:solidFill>
              </a:rPr>
              <a:t>Структура документа </a:t>
            </a:r>
            <a:r>
              <a:rPr lang="en-US" sz="1800" b="1" dirty="0" smtClean="0">
                <a:solidFill>
                  <a:schemeClr val="tx1"/>
                </a:solidFill>
              </a:rPr>
              <a:t>WSDL</a:t>
            </a:r>
            <a:endParaRPr lang="ru-RU" sz="18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546"/>
              </p:ext>
            </p:extLst>
          </p:nvPr>
        </p:nvGraphicFramePr>
        <p:xfrm>
          <a:off x="431540" y="2420888"/>
          <a:ext cx="8064896" cy="302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6192688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</a:rPr>
                        <a:t>Элемент</a:t>
                      </a:r>
                      <a:r>
                        <a:rPr lang="ru-RU" sz="16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 smtClean="0">
                          <a:solidFill>
                            <a:schemeClr val="tx1"/>
                          </a:solidFill>
                        </a:rPr>
                        <a:t>Определяет</a:t>
                      </a:r>
                      <a:endParaRPr lang="ru-RU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&lt;portType&gt;</a:t>
                      </a:r>
                      <a:endParaRPr lang="ru-RU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solidFill>
                            <a:schemeClr val="tx1"/>
                          </a:solidFill>
                        </a:rPr>
                        <a:t>Методы,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</a:rPr>
                        <a:t> определяемые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web-</a:t>
                      </a:r>
                      <a:r>
                        <a:rPr lang="ru-RU" sz="1600" b="0" baseline="0" dirty="0" smtClean="0">
                          <a:solidFill>
                            <a:schemeClr val="tx1"/>
                          </a:solidFill>
                        </a:rPr>
                        <a:t>сервисом</a:t>
                      </a:r>
                      <a:endParaRPr lang="ru-RU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&lt;message&gt;</a:t>
                      </a:r>
                      <a:endParaRPr lang="ru-RU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Сообщения, используемые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web-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сервисом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запрос, ответ)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&lt;binding&gt;</a:t>
                      </a:r>
                      <a:endParaRPr lang="ru-RU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             Протоколы связи, используемые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web-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сервисом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&lt;types&gt;</a:t>
                      </a:r>
                      <a:endParaRPr lang="ru-RU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Типы данных, используемые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web-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сервисом</a:t>
                      </a: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0000"/>
                          </a:solidFill>
                        </a:rPr>
                        <a:t>&lt;service&gt;</a:t>
                      </a:r>
                      <a:endParaRPr lang="ru-RU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   Адрес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web-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сервиса</a:t>
                      </a:r>
                      <a:endParaRPr lang="ru-RU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408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14</a:t>
            </a:fld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683568" y="1686719"/>
            <a:ext cx="7416824" cy="2304256"/>
          </a:xfrm>
          <a:prstGeom prst="rect">
            <a:avLst/>
          </a:prstGeom>
          <a:gradFill>
            <a:gsLst>
              <a:gs pos="14000">
                <a:srgbClr val="92D050"/>
              </a:gs>
              <a:gs pos="51000">
                <a:srgbClr val="FFF7B0"/>
              </a:gs>
              <a:gs pos="100000">
                <a:srgbClr val="E2B961"/>
              </a:gs>
            </a:gsLst>
            <a:lin ang="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971600" y="1988840"/>
            <a:ext cx="6768752" cy="1440160"/>
            <a:chOff x="827584" y="2348880"/>
            <a:chExt cx="6768752" cy="1440160"/>
          </a:xfrm>
        </p:grpSpPr>
        <p:sp>
          <p:nvSpPr>
            <p:cNvPr id="8" name="Скругленный прямоугольник 7"/>
            <p:cNvSpPr/>
            <p:nvPr/>
          </p:nvSpPr>
          <p:spPr bwMode="auto">
            <a:xfrm>
              <a:off x="827584" y="2348880"/>
              <a:ext cx="2952016" cy="1440160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</a:t>
              </a:r>
              <a:r>
                <a:rPr lang="ru-RU" sz="1400" dirty="0" smtClean="0">
                  <a:solidFill>
                    <a:schemeClr val="tx1"/>
                  </a:solidFill>
                </a:rPr>
                <a:t>К</a:t>
              </a:r>
              <a:r>
                <a:rPr kumimoji="0" lang="ru-RU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лиентское приложение</a:t>
              </a:r>
              <a:endPara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“WebService  Studio”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tx1"/>
                  </a:solidFill>
                </a:rPr>
                <a:t>weather</a:t>
              </a:r>
              <a:r>
                <a:rPr kumimoji="0" lang="en-US" sz="14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.wsdl</a:t>
              </a:r>
              <a:endParaRPr kumimoji="0" lang="ru-RU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Скругленный прямоугольник 8"/>
            <p:cNvSpPr/>
            <p:nvPr/>
          </p:nvSpPr>
          <p:spPr bwMode="auto">
            <a:xfrm>
              <a:off x="4644008" y="2348880"/>
              <a:ext cx="2952328" cy="144016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dirty="0" smtClean="0">
                  <a:solidFill>
                    <a:schemeClr val="tx1"/>
                  </a:solidFill>
                </a:rPr>
                <a:t>web-</a:t>
              </a:r>
              <a:r>
                <a:rPr lang="ru-RU" b="1" dirty="0" smtClean="0">
                  <a:solidFill>
                    <a:schemeClr val="tx1"/>
                  </a:solidFill>
                </a:rPr>
                <a:t>сервис </a:t>
              </a:r>
              <a:r>
                <a:rPr lang="en-US" b="1" dirty="0" smtClean="0">
                  <a:solidFill>
                    <a:schemeClr val="tx1"/>
                  </a:solidFill>
                </a:rPr>
                <a:t>“Weather”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http://wsf.cdyne.com/WeatherWS/Weather.asmx?WSDL </a:t>
              </a:r>
              <a:endPara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4" name="Прямая со стрелкой 13"/>
            <p:cNvCxnSpPr/>
            <p:nvPr/>
          </p:nvCxnSpPr>
          <p:spPr bwMode="auto">
            <a:xfrm>
              <a:off x="3347864" y="3501008"/>
              <a:ext cx="1512168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18" name="TextBox 17"/>
          <p:cNvSpPr txBox="1"/>
          <p:nvPr/>
        </p:nvSpPr>
        <p:spPr>
          <a:xfrm>
            <a:off x="262000" y="4437112"/>
            <a:ext cx="864096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Рассмотрим для примера работу </a:t>
            </a:r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сервиса </a:t>
            </a:r>
            <a:r>
              <a:rPr lang="en-US" dirty="0" smtClean="0">
                <a:solidFill>
                  <a:schemeClr val="tx1"/>
                </a:solidFill>
              </a:rPr>
              <a:t>“Weather”, </a:t>
            </a:r>
            <a:r>
              <a:rPr lang="ru-RU" dirty="0" smtClean="0">
                <a:solidFill>
                  <a:schemeClr val="tx1"/>
                </a:solidFill>
              </a:rPr>
              <a:t>который расположен по адресу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wsf.cdyne.com/WeatherWS/Weather.asmx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В качестве клиентского приложения будем использовать приложение </a:t>
            </a:r>
            <a:r>
              <a:rPr lang="en-US" dirty="0" smtClean="0">
                <a:solidFill>
                  <a:schemeClr val="tx1"/>
                </a:solidFill>
              </a:rPr>
              <a:t>“WebService Studio”.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По адресу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wsf.cdyne.com/WeatherWS/Weather.asmx?WSDL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клиент службы может получить </a:t>
            </a:r>
            <a:r>
              <a:rPr lang="en-US" dirty="0" err="1" smtClean="0">
                <a:solidFill>
                  <a:schemeClr val="tx1"/>
                </a:solidFill>
              </a:rPr>
              <a:t>wsdl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описание сервиса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weather.wsdl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03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15</a:t>
            </a:fld>
            <a:endParaRPr lang="ru-RU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3" y="1413123"/>
            <a:ext cx="68294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467544" y="3573016"/>
            <a:ext cx="1512169" cy="431700"/>
          </a:xfrm>
          <a:prstGeom prst="wedgeRoundRectCallout">
            <a:avLst>
              <a:gd name="adj1" fmla="val -27646"/>
              <a:gd name="adj2" fmla="val -21384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Методы </a:t>
            </a:r>
            <a:r>
              <a:rPr lang="en-US" sz="1100" dirty="0" smtClean="0">
                <a:solidFill>
                  <a:schemeClr val="tx1"/>
                </a:solidFill>
              </a:rPr>
              <a:t>web-</a:t>
            </a:r>
            <a:r>
              <a:rPr lang="ru-RU" sz="1100" dirty="0" smtClean="0">
                <a:solidFill>
                  <a:schemeClr val="tx1"/>
                </a:solidFill>
              </a:rPr>
              <a:t>сервиса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4575710" y="2188320"/>
            <a:ext cx="2016224" cy="431700"/>
          </a:xfrm>
          <a:prstGeom prst="wedgeRoundRectCallout">
            <a:avLst>
              <a:gd name="adj1" fmla="val -100713"/>
              <a:gd name="adj2" fmla="val 1782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Один входной параметр типа </a:t>
            </a:r>
            <a:r>
              <a:rPr lang="en-US" sz="1100" dirty="0" smtClean="0">
                <a:solidFill>
                  <a:schemeClr val="tx1"/>
                </a:solidFill>
              </a:rPr>
              <a:t>String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 bwMode="auto">
          <a:xfrm>
            <a:off x="5126884" y="3717032"/>
            <a:ext cx="2973508" cy="648072"/>
          </a:xfrm>
          <a:prstGeom prst="wedgeRoundRectCallout">
            <a:avLst>
              <a:gd name="adj1" fmla="val -64668"/>
              <a:gd name="adj2" fmla="val 84178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Один выходной параметр комплексного типа, состоящий из простых  элементов типа </a:t>
            </a:r>
            <a:r>
              <a:rPr lang="en-US" sz="1100" dirty="0" smtClean="0">
                <a:solidFill>
                  <a:schemeClr val="tx1"/>
                </a:solidFill>
              </a:rPr>
              <a:t>String, Integer, Boolean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9352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16</a:t>
            </a:fld>
            <a:endParaRPr lang="ru-RU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340768"/>
            <a:ext cx="690403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004046" y="6165304"/>
            <a:ext cx="3019797" cy="431700"/>
          </a:xfrm>
          <a:prstGeom prst="wedgeRoundRectCallout">
            <a:avLst>
              <a:gd name="adj1" fmla="val 10679"/>
              <a:gd name="adj2" fmla="val -24252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На закладке </a:t>
            </a:r>
            <a:r>
              <a:rPr lang="en-US" sz="1100" dirty="0" smtClean="0">
                <a:solidFill>
                  <a:schemeClr val="tx1"/>
                </a:solidFill>
              </a:rPr>
              <a:t>“WSDLs &amp; Proxy” </a:t>
            </a:r>
            <a:r>
              <a:rPr lang="ru-RU" sz="1100" dirty="0" smtClean="0">
                <a:solidFill>
                  <a:schemeClr val="tx1"/>
                </a:solidFill>
              </a:rPr>
              <a:t>находится </a:t>
            </a:r>
            <a:r>
              <a:rPr lang="en-US" sz="1100" dirty="0" smtClean="0">
                <a:solidFill>
                  <a:schemeClr val="tx1"/>
                </a:solidFill>
              </a:rPr>
              <a:t>WSDL </a:t>
            </a:r>
            <a:r>
              <a:rPr lang="ru-RU" sz="1100" dirty="0" smtClean="0">
                <a:solidFill>
                  <a:schemeClr val="tx1"/>
                </a:solidFill>
              </a:rPr>
              <a:t>описание службы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994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17</a:t>
            </a:fld>
            <a:endParaRPr lang="ru-RU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57435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220072" y="2564904"/>
            <a:ext cx="2973508" cy="648072"/>
          </a:xfrm>
          <a:prstGeom prst="wedgeRoundRectCallout">
            <a:avLst>
              <a:gd name="adj1" fmla="val -64668"/>
              <a:gd name="adj2" fmla="val 84178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Структура </a:t>
            </a:r>
            <a:r>
              <a:rPr lang="en-US" sz="1100" dirty="0" smtClean="0">
                <a:solidFill>
                  <a:schemeClr val="tx1"/>
                </a:solidFill>
              </a:rPr>
              <a:t>WSDL </a:t>
            </a:r>
            <a:r>
              <a:rPr lang="ru-RU" sz="1100" dirty="0" smtClean="0">
                <a:solidFill>
                  <a:schemeClr val="tx1"/>
                </a:solidFill>
              </a:rPr>
              <a:t>документа состоит из элементов</a:t>
            </a:r>
            <a:r>
              <a:rPr lang="en-US" sz="1100" dirty="0" smtClean="0">
                <a:solidFill>
                  <a:schemeClr val="tx1"/>
                </a:solidFill>
              </a:rPr>
              <a:t>: types, message, portType, binding,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1804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18</a:t>
            </a:fld>
            <a:endParaRPr lang="ru-RU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0" y="1390650"/>
            <a:ext cx="78009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971600" y="1700808"/>
            <a:ext cx="5112568" cy="108012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993304" y="2780928"/>
            <a:ext cx="7251104" cy="108012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2" name="Скругленная прямоугольная выноска 11"/>
          <p:cNvSpPr/>
          <p:nvPr/>
        </p:nvSpPr>
        <p:spPr bwMode="auto">
          <a:xfrm>
            <a:off x="6372200" y="1700808"/>
            <a:ext cx="2448272" cy="540060"/>
          </a:xfrm>
          <a:prstGeom prst="wedgeRoundRectCallout">
            <a:avLst>
              <a:gd name="adj1" fmla="val -59085"/>
              <a:gd name="adj2" fmla="val 1959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Элемент </a:t>
            </a:r>
            <a:r>
              <a:rPr lang="en-US" sz="1100" dirty="0" smtClean="0">
                <a:solidFill>
                  <a:schemeClr val="tx1"/>
                </a:solidFill>
              </a:rPr>
              <a:t>“GetCityWeatherByZIP” </a:t>
            </a:r>
            <a:r>
              <a:rPr lang="ru-RU" sz="1100" dirty="0" smtClean="0">
                <a:solidFill>
                  <a:schemeClr val="tx1"/>
                </a:solidFill>
              </a:rPr>
              <a:t>используется при отправке сообщения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Скругленная прямоугольная выноска 12"/>
          <p:cNvSpPr/>
          <p:nvPr/>
        </p:nvSpPr>
        <p:spPr bwMode="auto">
          <a:xfrm>
            <a:off x="6876256" y="4293096"/>
            <a:ext cx="2215505" cy="1008112"/>
          </a:xfrm>
          <a:prstGeom prst="wedgeRoundRectCallout">
            <a:avLst>
              <a:gd name="adj1" fmla="val -53189"/>
              <a:gd name="adj2" fmla="val -8484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Элемент </a:t>
            </a:r>
            <a:r>
              <a:rPr lang="en-US" sz="1100" dirty="0" smtClean="0">
                <a:solidFill>
                  <a:schemeClr val="tx1"/>
                </a:solidFill>
              </a:rPr>
              <a:t>“GetCityWeatherByZIPResult” </a:t>
            </a:r>
            <a:r>
              <a:rPr lang="ru-RU" sz="1100" dirty="0" smtClean="0">
                <a:solidFill>
                  <a:schemeClr val="tx1"/>
                </a:solidFill>
              </a:rPr>
              <a:t>используется при получении ответа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683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19</a:t>
            </a:fld>
            <a:endParaRPr lang="ru-RU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55816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611560" y="1772816"/>
            <a:ext cx="5112568" cy="108012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611560" y="4581129"/>
            <a:ext cx="5221610" cy="142383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6372200" y="1700808"/>
            <a:ext cx="2448272" cy="1152128"/>
          </a:xfrm>
          <a:prstGeom prst="wedgeRoundRectCallout">
            <a:avLst>
              <a:gd name="adj1" fmla="val -75036"/>
              <a:gd name="adj2" fmla="val -1017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Сообщения </a:t>
            </a:r>
            <a:r>
              <a:rPr lang="en-US" sz="1100" dirty="0" smtClean="0">
                <a:solidFill>
                  <a:schemeClr val="tx1"/>
                </a:solidFill>
              </a:rPr>
              <a:t>“GetCityWeatherByZIPSOAPIn” </a:t>
            </a:r>
            <a:r>
              <a:rPr lang="ru-RU" sz="1100" dirty="0" smtClean="0">
                <a:solidFill>
                  <a:schemeClr val="tx1"/>
                </a:solidFill>
              </a:rPr>
              <a:t>и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tx1"/>
                </a:solidFill>
              </a:rPr>
              <a:t>“GetCityWeatherByZIPSoapOut”, </a:t>
            </a:r>
            <a:r>
              <a:rPr lang="ru-RU" sz="1100" dirty="0" smtClean="0">
                <a:solidFill>
                  <a:schemeClr val="tx1"/>
                </a:solidFill>
              </a:rPr>
              <a:t>которые использует операция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tx1"/>
                </a:solidFill>
              </a:rPr>
              <a:t>“GetCityWeatherByZIP”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4019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2400" dirty="0" smtClean="0"/>
              <a:t>План темы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784976" cy="5400600"/>
          </a:xfrm>
        </p:spPr>
        <p:txBody>
          <a:bodyPr/>
          <a:lstStyle/>
          <a:p>
            <a:pPr lvl="1" eaLnBrk="1" hangingPunct="1">
              <a:buClr>
                <a:schemeClr val="accent2"/>
              </a:buClr>
            </a:pPr>
            <a:r>
              <a:rPr lang="en-US" sz="2200" b="1" dirty="0" smtClean="0"/>
              <a:t>FIGA/IL. </a:t>
            </a:r>
            <a:r>
              <a:rPr lang="ru-RU" sz="2200" b="1" dirty="0" smtClean="0"/>
              <a:t>Взаимодействие </a:t>
            </a:r>
            <a:r>
              <a:rPr lang="en-US" sz="2200" b="1" dirty="0" smtClean="0"/>
              <a:t>FORIS </a:t>
            </a:r>
            <a:r>
              <a:rPr lang="ru-RU" sz="2200" b="1" dirty="0" smtClean="0"/>
              <a:t>с внешними системами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</a:p>
          <a:p>
            <a:pPr lvl="1" eaLnBrk="1" hangingPunct="1">
              <a:buClr>
                <a:schemeClr val="accent2"/>
              </a:buClr>
            </a:pPr>
            <a:r>
              <a:rPr lang="en-US" sz="2200" b="1" dirty="0" smtClean="0"/>
              <a:t>WSDL </a:t>
            </a:r>
            <a:r>
              <a:rPr lang="ru-RU" sz="2200" b="1" dirty="0" smtClean="0"/>
              <a:t>и </a:t>
            </a:r>
            <a:r>
              <a:rPr lang="en-US" sz="2200" b="1" dirty="0"/>
              <a:t>w</a:t>
            </a:r>
            <a:r>
              <a:rPr lang="en-US" sz="2200" b="1" dirty="0" smtClean="0"/>
              <a:t>eb</a:t>
            </a:r>
            <a:r>
              <a:rPr lang="ru-RU" sz="2200" b="1" dirty="0" smtClean="0"/>
              <a:t>-службы, протокол </a:t>
            </a:r>
            <a:r>
              <a:rPr lang="en-US" sz="2200" b="1" dirty="0" smtClean="0"/>
              <a:t>SOAP,</a:t>
            </a:r>
            <a:r>
              <a:rPr lang="ru-RU" sz="2200" b="1" dirty="0" smtClean="0"/>
              <a:t> пример </a:t>
            </a:r>
            <a:r>
              <a:rPr lang="en-US" sz="2200" b="1" dirty="0"/>
              <a:t>w</a:t>
            </a:r>
            <a:r>
              <a:rPr lang="en-US" sz="2200" b="1" dirty="0" smtClean="0"/>
              <a:t>eb-</a:t>
            </a:r>
            <a:r>
              <a:rPr lang="ru-RU" sz="2200" b="1" dirty="0" smtClean="0"/>
              <a:t>службы</a:t>
            </a:r>
            <a:endParaRPr lang="ru-RU" sz="2200" b="1" dirty="0" smtClean="0">
              <a:solidFill>
                <a:schemeClr val="tx1"/>
              </a:solidFill>
            </a:endParaRPr>
          </a:p>
          <a:p>
            <a:pPr lvl="1" eaLnBrk="1" hangingPunct="1">
              <a:buClr>
                <a:schemeClr val="accent2"/>
              </a:buClr>
            </a:pPr>
            <a:r>
              <a:rPr lang="ru-RU" sz="2200" b="1" dirty="0" smtClean="0"/>
              <a:t>Построение </a:t>
            </a:r>
            <a:r>
              <a:rPr lang="en-US" sz="2200" b="1" dirty="0"/>
              <a:t>w</a:t>
            </a:r>
            <a:r>
              <a:rPr lang="en-US" sz="2200" b="1" dirty="0" smtClean="0"/>
              <a:t>eb</a:t>
            </a:r>
            <a:r>
              <a:rPr lang="ru-RU" sz="2200" b="1" dirty="0" smtClean="0"/>
              <a:t>-служб с помощью технологии </a:t>
            </a:r>
            <a:r>
              <a:rPr lang="en-US" sz="2200" b="1" dirty="0" smtClean="0"/>
              <a:t>WCF</a:t>
            </a:r>
            <a:endParaRPr lang="ru-RU" sz="2200" b="1" dirty="0"/>
          </a:p>
          <a:p>
            <a:pPr lvl="1">
              <a:buClr>
                <a:schemeClr val="accent2"/>
              </a:buClr>
            </a:pPr>
            <a:r>
              <a:rPr lang="en-US" sz="2200" b="1" dirty="0" smtClean="0"/>
              <a:t>Service Registry. </a:t>
            </a:r>
            <a:r>
              <a:rPr lang="ru-RU" sz="2200" b="1" dirty="0" smtClean="0"/>
              <a:t>Поиск </a:t>
            </a:r>
            <a:r>
              <a:rPr lang="ru-RU" sz="2200" b="1" dirty="0"/>
              <a:t>точек подключения к службам </a:t>
            </a:r>
            <a:r>
              <a:rPr lang="en-US" sz="2200" b="1" dirty="0"/>
              <a:t>FORIS </a:t>
            </a:r>
            <a:r>
              <a:rPr lang="ru-RU" sz="2200" b="1" dirty="0"/>
              <a:t>в </a:t>
            </a:r>
            <a:r>
              <a:rPr lang="en-US" sz="2200" b="1" dirty="0"/>
              <a:t>Service Registry </a:t>
            </a:r>
            <a:endParaRPr lang="ru-RU" sz="2200" b="1" dirty="0" smtClean="0"/>
          </a:p>
          <a:p>
            <a:pPr lvl="1" eaLnBrk="1" hangingPunct="1">
              <a:buClr>
                <a:schemeClr val="accent2"/>
              </a:buClr>
            </a:pPr>
            <a:r>
              <a:rPr lang="ru-RU" sz="2200" b="1" dirty="0" smtClean="0"/>
              <a:t>Новый проект в </a:t>
            </a:r>
            <a:r>
              <a:rPr lang="en-US" sz="2200" b="1" dirty="0" smtClean="0"/>
              <a:t>SoapUI</a:t>
            </a:r>
            <a:r>
              <a:rPr lang="ru-RU" sz="2200" b="1" dirty="0" smtClean="0"/>
              <a:t> и </a:t>
            </a:r>
            <a:r>
              <a:rPr lang="en-US" sz="2200" b="1" dirty="0" smtClean="0"/>
              <a:t>WSS</a:t>
            </a:r>
            <a:r>
              <a:rPr lang="ru-RU" sz="2200" b="1" dirty="0" smtClean="0"/>
              <a:t>, заполнение и валидация, сохранение проекта </a:t>
            </a:r>
          </a:p>
          <a:p>
            <a:pPr lvl="1" eaLnBrk="1" hangingPunct="1">
              <a:buClr>
                <a:schemeClr val="accent2"/>
              </a:buClr>
            </a:pPr>
            <a:r>
              <a:rPr lang="ru-RU" sz="2200" b="1" dirty="0" smtClean="0">
                <a:solidFill>
                  <a:schemeClr val="tx1"/>
                </a:solidFill>
              </a:rPr>
              <a:t>Примеры проектов </a:t>
            </a:r>
            <a:r>
              <a:rPr lang="en-US" sz="2200" b="1" dirty="0" smtClean="0">
                <a:solidFill>
                  <a:schemeClr val="tx1"/>
                </a:solidFill>
              </a:rPr>
              <a:t>SoapUI </a:t>
            </a:r>
            <a:r>
              <a:rPr lang="ru-RU" sz="2200" b="1" dirty="0" smtClean="0">
                <a:solidFill>
                  <a:schemeClr val="tx1"/>
                </a:solidFill>
              </a:rPr>
              <a:t>и </a:t>
            </a:r>
            <a:r>
              <a:rPr lang="en-US" sz="2200" b="1" dirty="0" smtClean="0"/>
              <a:t>WSS </a:t>
            </a:r>
            <a:r>
              <a:rPr lang="ru-RU" sz="2200" b="1" dirty="0" smtClean="0"/>
              <a:t>для тестирования </a:t>
            </a:r>
            <a:r>
              <a:rPr lang="en-US" sz="2200" b="1" dirty="0" smtClean="0"/>
              <a:t>Web</a:t>
            </a:r>
            <a:r>
              <a:rPr lang="ru-RU" sz="2200" b="1" dirty="0" smtClean="0"/>
              <a:t>-служб </a:t>
            </a:r>
            <a:r>
              <a:rPr lang="en-US" sz="2200" b="1" dirty="0" smtClean="0"/>
              <a:t>FIGA</a:t>
            </a:r>
            <a:r>
              <a:rPr lang="ru-RU" sz="2200" b="1" dirty="0" smtClean="0">
                <a:solidFill>
                  <a:schemeClr val="tx1"/>
                </a:solidFill>
              </a:rPr>
              <a:t> </a:t>
            </a:r>
            <a:endParaRPr lang="en-US" sz="2200" b="1" dirty="0" smtClean="0">
              <a:solidFill>
                <a:schemeClr val="tx1"/>
              </a:solidFill>
            </a:endParaRPr>
          </a:p>
          <a:p>
            <a:pPr lvl="1" eaLnBrk="1" hangingPunct="1">
              <a:buClr>
                <a:schemeClr val="accent2"/>
              </a:buClr>
            </a:pPr>
            <a:r>
              <a:rPr lang="ru-RU" sz="2200" b="1" dirty="0" smtClean="0"/>
              <a:t>Примеры ошибок </a:t>
            </a:r>
            <a:r>
              <a:rPr lang="en-US" sz="2200" b="1" dirty="0" smtClean="0"/>
              <a:t>FIGA</a:t>
            </a:r>
            <a:r>
              <a:rPr lang="ru-RU" sz="2200" b="1" dirty="0" smtClean="0"/>
              <a:t>, маппинг ошибок </a:t>
            </a:r>
            <a:endParaRPr lang="en-US" sz="2200" b="1" dirty="0" smtClean="0"/>
          </a:p>
          <a:p>
            <a:pPr lvl="1">
              <a:buClr>
                <a:schemeClr val="accent2"/>
              </a:buClr>
            </a:pPr>
            <a:r>
              <a:rPr lang="ru-RU" sz="2200" b="1" dirty="0" smtClean="0"/>
              <a:t>Работа с заглушками, настройка </a:t>
            </a:r>
            <a:r>
              <a:rPr lang="en-US" sz="2200" b="1" dirty="0" smtClean="0"/>
              <a:t>CallBack</a:t>
            </a:r>
            <a:r>
              <a:rPr lang="ru-RU" sz="2200" b="1" dirty="0"/>
              <a:t>, создание </a:t>
            </a:r>
            <a:r>
              <a:rPr lang="en-US" sz="2200" b="1" dirty="0"/>
              <a:t>Mock Service </a:t>
            </a:r>
            <a:r>
              <a:rPr lang="ru-RU" sz="2200" b="1" dirty="0"/>
              <a:t>в </a:t>
            </a:r>
            <a:r>
              <a:rPr lang="en-US" sz="2200" b="1" dirty="0"/>
              <a:t>SoapUI</a:t>
            </a:r>
            <a:r>
              <a:rPr lang="ru-RU" sz="2200" b="1" dirty="0"/>
              <a:t>  </a:t>
            </a:r>
            <a:r>
              <a:rPr lang="en-US" sz="2200" b="1" dirty="0" smtClean="0"/>
              <a:t> </a:t>
            </a:r>
            <a:r>
              <a:rPr lang="ru-RU" sz="2200" b="1" dirty="0" smtClean="0"/>
              <a:t> </a:t>
            </a:r>
            <a:endParaRPr lang="ru-RU" sz="2200" b="1" dirty="0" smtClean="0">
              <a:solidFill>
                <a:schemeClr val="tx1"/>
              </a:solidFill>
            </a:endParaRPr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7173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BF9E3AF-BEDD-41F4-84B2-5ADBF2621837}" type="slidenum">
              <a:rPr lang="ru-RU" smtClean="0"/>
              <a:pPr/>
              <a:t>2</a:t>
            </a:fld>
            <a:endParaRPr lang="ru-R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20</a:t>
            </a:fld>
            <a:endParaRPr lang="ru-RU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7" y="1556792"/>
            <a:ext cx="73247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899591" y="1772816"/>
            <a:ext cx="6964685" cy="216024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899590" y="4365105"/>
            <a:ext cx="5184578" cy="64807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6300192" y="5157192"/>
            <a:ext cx="2592288" cy="666800"/>
          </a:xfrm>
          <a:prstGeom prst="wedgeRoundRectCallout">
            <a:avLst>
              <a:gd name="adj1" fmla="val -57598"/>
              <a:gd name="adj2" fmla="val -9627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Для службы </a:t>
            </a:r>
            <a:r>
              <a:rPr lang="en-US" sz="1100" dirty="0" smtClean="0">
                <a:solidFill>
                  <a:schemeClr val="tx1"/>
                </a:solidFill>
              </a:rPr>
              <a:t>“Weather” </a:t>
            </a:r>
            <a:r>
              <a:rPr lang="ru-RU" sz="1100" dirty="0" smtClean="0">
                <a:solidFill>
                  <a:schemeClr val="tx1"/>
                </a:solidFill>
              </a:rPr>
              <a:t>задан адрес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ru-RU" sz="1100" dirty="0" smtClean="0">
                <a:solidFill>
                  <a:schemeClr val="tx1"/>
                </a:solidFill>
              </a:rPr>
              <a:t>службы</a:t>
            </a:r>
            <a:r>
              <a:rPr lang="en-US" sz="1100" dirty="0" smtClean="0">
                <a:solidFill>
                  <a:schemeClr val="tx1"/>
                </a:solidFill>
              </a:rPr>
              <a:t>, </a:t>
            </a:r>
            <a:r>
              <a:rPr lang="ru-RU" sz="1100" dirty="0" smtClean="0">
                <a:solidFill>
                  <a:schemeClr val="tx1"/>
                </a:solidFill>
              </a:rPr>
              <a:t>используемый порт и </a:t>
            </a:r>
            <a:r>
              <a:rPr lang="en-US" sz="1100" dirty="0" smtClean="0">
                <a:solidFill>
                  <a:schemeClr val="tx1"/>
                </a:solidFill>
              </a:rPr>
              <a:t>binding</a:t>
            </a:r>
            <a:r>
              <a:rPr lang="ru-RU" sz="1100" dirty="0" smtClean="0">
                <a:solidFill>
                  <a:schemeClr val="tx1"/>
                </a:solidFill>
              </a:rPr>
              <a:t>  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 bwMode="auto">
          <a:xfrm>
            <a:off x="4572000" y="3008709"/>
            <a:ext cx="2592288" cy="333400"/>
          </a:xfrm>
          <a:prstGeom prst="wedgeRoundRectCallout">
            <a:avLst>
              <a:gd name="adj1" fmla="val -47310"/>
              <a:gd name="adj2" fmla="val -15627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tx1"/>
                </a:solidFill>
              </a:rPr>
              <a:t>URI SOAPAction </a:t>
            </a:r>
            <a:r>
              <a:rPr lang="ru-RU" sz="1100" dirty="0" smtClean="0">
                <a:solidFill>
                  <a:schemeClr val="tx1"/>
                </a:solidFill>
              </a:rPr>
              <a:t>для </a:t>
            </a:r>
            <a:r>
              <a:rPr lang="en-US" sz="1100" dirty="0" smtClean="0">
                <a:solidFill>
                  <a:schemeClr val="tx1"/>
                </a:solidFill>
              </a:rPr>
              <a:t>HTTP-</a:t>
            </a:r>
            <a:r>
              <a:rPr lang="ru-RU" sz="1100" dirty="0" smtClean="0">
                <a:solidFill>
                  <a:schemeClr val="tx1"/>
                </a:solidFill>
              </a:rPr>
              <a:t>заголовка</a:t>
            </a:r>
            <a:r>
              <a:rPr lang="en-US" sz="1100" dirty="0" smtClean="0">
                <a:solidFill>
                  <a:schemeClr val="tx1"/>
                </a:solidFill>
              </a:rPr>
              <a:t> </a:t>
            </a:r>
            <a:r>
              <a:rPr lang="ru-RU" sz="1100" dirty="0" smtClean="0">
                <a:solidFill>
                  <a:schemeClr val="tx1"/>
                </a:solidFill>
              </a:rPr>
              <a:t>  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 bwMode="auto">
          <a:xfrm>
            <a:off x="5508104" y="1939516"/>
            <a:ext cx="2175421" cy="333400"/>
          </a:xfrm>
          <a:prstGeom prst="wedgeRoundRectCallout">
            <a:avLst>
              <a:gd name="adj1" fmla="val -85729"/>
              <a:gd name="adj2" fmla="val -8770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tx1"/>
                </a:solidFill>
              </a:rPr>
              <a:t>Binding “WeatherSoap” </a:t>
            </a:r>
            <a:r>
              <a:rPr lang="ru-RU" sz="1100" dirty="0" smtClean="0">
                <a:solidFill>
                  <a:schemeClr val="tx1"/>
                </a:solidFill>
              </a:rPr>
              <a:t>   </a:t>
            </a:r>
            <a:endParaRPr lang="en-US" sz="11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100" dirty="0" smtClean="0">
                <a:solidFill>
                  <a:schemeClr val="tx1"/>
                </a:solidFill>
              </a:rPr>
              <a:t> </a:t>
            </a:r>
            <a:endParaRPr kumimoji="0" lang="ru-RU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9807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WSDL </a:t>
            </a:r>
            <a:r>
              <a:rPr lang="ru-RU" dirty="0" smtClean="0"/>
              <a:t>и </a:t>
            </a:r>
            <a:r>
              <a:rPr lang="en-US" dirty="0" smtClean="0"/>
              <a:t>web-</a:t>
            </a:r>
            <a:r>
              <a:rPr lang="ru-RU" dirty="0" smtClean="0"/>
              <a:t>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21</a:t>
            </a:fld>
            <a:endParaRPr lang="ru-RU" dirty="0" smtClean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5580112" y="1340768"/>
            <a:ext cx="1728192" cy="4464496"/>
          </a:xfrm>
          <a:prstGeom prst="rect">
            <a:avLst/>
          </a:prstGeom>
          <a:solidFill>
            <a:schemeClr val="accent1">
              <a:alpha val="4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5868144" y="2852936"/>
            <a:ext cx="1224136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Веб-служба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XML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52120" y="1412776"/>
            <a:ext cx="1340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Веб-сервер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259632" y="1340768"/>
            <a:ext cx="2376264" cy="1296144"/>
          </a:xfrm>
          <a:prstGeom prst="rect">
            <a:avLst/>
          </a:prstGeom>
          <a:solidFill>
            <a:srgbClr val="FFFF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5" name="Овал 14"/>
          <p:cNvSpPr/>
          <p:nvPr/>
        </p:nvSpPr>
        <p:spPr bwMode="auto">
          <a:xfrm>
            <a:off x="2195736" y="1988840"/>
            <a:ext cx="1274440" cy="50405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Прокси веб-службы</a:t>
            </a:r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1331640" y="1340768"/>
            <a:ext cx="1656184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Приложение  </a:t>
            </a:r>
            <a:r>
              <a:rPr lang="en-US" sz="1200" dirty="0" smtClean="0">
                <a:solidFill>
                  <a:schemeClr val="tx1"/>
                </a:solidFill>
              </a:rPr>
              <a:t>.NET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200" dirty="0" smtClean="0">
                <a:solidFill>
                  <a:schemeClr val="tx1"/>
                </a:solidFill>
              </a:rPr>
              <a:t>на платформе  </a:t>
            </a:r>
            <a:r>
              <a:rPr lang="en-US" sz="1200" dirty="0" smtClean="0">
                <a:solidFill>
                  <a:schemeClr val="tx1"/>
                </a:solidFill>
              </a:rPr>
              <a:t>Win32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Прямоугольник 21"/>
          <p:cNvSpPr/>
          <p:nvPr/>
        </p:nvSpPr>
        <p:spPr bwMode="auto">
          <a:xfrm>
            <a:off x="1259632" y="2924944"/>
            <a:ext cx="2376264" cy="1296144"/>
          </a:xfrm>
          <a:prstGeom prst="rect">
            <a:avLst/>
          </a:prstGeom>
          <a:solidFill>
            <a:srgbClr val="92D05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23" name="Овал 22"/>
          <p:cNvSpPr/>
          <p:nvPr/>
        </p:nvSpPr>
        <p:spPr bwMode="auto">
          <a:xfrm>
            <a:off x="2267744" y="3645024"/>
            <a:ext cx="1274440" cy="50405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Прокси веб-службы</a:t>
            </a:r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1403648" y="2996952"/>
            <a:ext cx="1656184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</a:t>
            </a:r>
            <a:r>
              <a:rPr lang="ru-RU" sz="1200" dirty="0" smtClean="0">
                <a:solidFill>
                  <a:schemeClr val="tx1"/>
                </a:solidFill>
              </a:rPr>
              <a:t>риложение  </a:t>
            </a:r>
            <a:r>
              <a:rPr lang="en-US" sz="1200" dirty="0" smtClean="0">
                <a:solidFill>
                  <a:schemeClr val="tx1"/>
                </a:solidFill>
              </a:rPr>
              <a:t>Java </a:t>
            </a:r>
            <a:endParaRPr lang="ru-RU" sz="120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200" dirty="0" smtClean="0">
                <a:solidFill>
                  <a:schemeClr val="tx1"/>
                </a:solidFill>
              </a:rPr>
              <a:t>на платформе </a:t>
            </a:r>
            <a:r>
              <a:rPr lang="en-US" sz="1200" dirty="0" smtClean="0">
                <a:solidFill>
                  <a:schemeClr val="tx1"/>
                </a:solidFill>
              </a:rPr>
              <a:t> Unix</a:t>
            </a:r>
          </a:p>
        </p:txBody>
      </p:sp>
      <p:sp>
        <p:nvSpPr>
          <p:cNvPr id="26" name="Прямоугольник 25"/>
          <p:cNvSpPr/>
          <p:nvPr/>
        </p:nvSpPr>
        <p:spPr bwMode="auto">
          <a:xfrm>
            <a:off x="1259632" y="4509120"/>
            <a:ext cx="2376264" cy="1296144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27" name="Овал 26"/>
          <p:cNvSpPr/>
          <p:nvPr/>
        </p:nvSpPr>
        <p:spPr bwMode="auto">
          <a:xfrm>
            <a:off x="2267744" y="5229200"/>
            <a:ext cx="1274440" cy="50405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Прокси веб-службы</a:t>
            </a:r>
          </a:p>
        </p:txBody>
      </p:sp>
      <p:sp>
        <p:nvSpPr>
          <p:cNvPr id="28" name="Прямоугольник 27"/>
          <p:cNvSpPr/>
          <p:nvPr/>
        </p:nvSpPr>
        <p:spPr bwMode="auto">
          <a:xfrm>
            <a:off x="1403648" y="4581128"/>
            <a:ext cx="2160240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Приложение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Java  (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или</a:t>
            </a:r>
            <a:r>
              <a:rPr lang="en-US" sz="1200" dirty="0" smtClean="0">
                <a:solidFill>
                  <a:schemeClr val="tx1"/>
                </a:solidFill>
              </a:rPr>
              <a:t>.NET</a:t>
            </a:r>
            <a:r>
              <a:rPr lang="ru-RU" sz="1200" dirty="0" smtClean="0">
                <a:solidFill>
                  <a:schemeClr val="tx1"/>
                </a:solidFill>
              </a:rPr>
              <a:t>)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200" dirty="0" smtClean="0">
                <a:solidFill>
                  <a:schemeClr val="tx1"/>
                </a:solidFill>
              </a:rPr>
              <a:t>на платформе  </a:t>
            </a:r>
            <a:r>
              <a:rPr lang="en-US" sz="1200" dirty="0" smtClean="0">
                <a:solidFill>
                  <a:schemeClr val="tx1"/>
                </a:solidFill>
              </a:rPr>
              <a:t>Macintosh</a:t>
            </a:r>
            <a:endParaRPr kumimoji="0" 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30" name="Прямая со стрелкой 29"/>
          <p:cNvCxnSpPr/>
          <p:nvPr/>
        </p:nvCxnSpPr>
        <p:spPr bwMode="auto">
          <a:xfrm>
            <a:off x="3707904" y="1988840"/>
            <a:ext cx="1800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5" name="Прямая со стрелкой 34"/>
          <p:cNvCxnSpPr/>
          <p:nvPr/>
        </p:nvCxnSpPr>
        <p:spPr bwMode="auto">
          <a:xfrm>
            <a:off x="3707904" y="3573016"/>
            <a:ext cx="1800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6" name="Прямая со стрелкой 35"/>
          <p:cNvCxnSpPr/>
          <p:nvPr/>
        </p:nvCxnSpPr>
        <p:spPr bwMode="auto">
          <a:xfrm>
            <a:off x="3707904" y="5157192"/>
            <a:ext cx="18002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23928" y="1628800"/>
            <a:ext cx="121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HTTP </a:t>
            </a:r>
            <a:r>
              <a:rPr lang="ru-RU" sz="1400" dirty="0" smtClean="0">
                <a:solidFill>
                  <a:schemeClr val="tx1"/>
                </a:solidFill>
              </a:rPr>
              <a:t>и </a:t>
            </a:r>
            <a:r>
              <a:rPr lang="en-US" sz="1400" dirty="0" smtClean="0">
                <a:solidFill>
                  <a:schemeClr val="tx1"/>
                </a:solidFill>
              </a:rPr>
              <a:t>XML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5936" y="3140968"/>
            <a:ext cx="121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HTTP </a:t>
            </a:r>
            <a:r>
              <a:rPr lang="ru-RU" sz="1400" dirty="0" smtClean="0">
                <a:solidFill>
                  <a:schemeClr val="tx1"/>
                </a:solidFill>
              </a:rPr>
              <a:t>и </a:t>
            </a:r>
            <a:r>
              <a:rPr lang="en-US" sz="1400" dirty="0" smtClean="0">
                <a:solidFill>
                  <a:schemeClr val="tx1"/>
                </a:solidFill>
              </a:rPr>
              <a:t>XML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95936" y="4725144"/>
            <a:ext cx="1218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HTTP </a:t>
            </a:r>
            <a:r>
              <a:rPr lang="ru-RU" sz="1400" dirty="0" smtClean="0">
                <a:solidFill>
                  <a:schemeClr val="tx1"/>
                </a:solidFill>
              </a:rPr>
              <a:t>и </a:t>
            </a:r>
            <a:r>
              <a:rPr lang="en-US" sz="1400" dirty="0" smtClean="0">
                <a:solidFill>
                  <a:schemeClr val="tx1"/>
                </a:solidFill>
              </a:rPr>
              <a:t>XML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9552" y="6093296"/>
            <a:ext cx="80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1"/>
                </a:solidFill>
              </a:rPr>
              <a:t>Веб-службы обеспечивают очень высокую степень взаимодействия </a:t>
            </a:r>
            <a:endParaRPr lang="ru-RU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ru-RU" dirty="0"/>
              <a:t>Базовая композиция приложения </a:t>
            </a:r>
            <a:r>
              <a:rPr lang="en-US" dirty="0" smtClean="0"/>
              <a:t>WCF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ru-RU" dirty="0" err="1" smtClean="0"/>
              <a:t>борка</a:t>
            </a:r>
            <a:r>
              <a:rPr lang="ru-RU" dirty="0"/>
              <a:t>, хост, клиент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Понятие АВС(</a:t>
            </a:r>
            <a:r>
              <a:rPr lang="en-US" dirty="0"/>
              <a:t>address, binding, contract) </a:t>
            </a:r>
            <a:r>
              <a:rPr lang="ru-RU" dirty="0"/>
              <a:t>в </a:t>
            </a:r>
            <a:r>
              <a:rPr lang="en-US" dirty="0"/>
              <a:t>WCF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Пример службы </a:t>
            </a:r>
            <a:r>
              <a:rPr lang="en-US" dirty="0"/>
              <a:t>WCF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ru-RU" sz="2200" b="1" dirty="0"/>
              <a:t>Построение </a:t>
            </a:r>
            <a:r>
              <a:rPr lang="en-US" sz="2200" b="1" dirty="0"/>
              <a:t>web</a:t>
            </a:r>
            <a:r>
              <a:rPr lang="ru-RU" sz="2200" b="1" dirty="0"/>
              <a:t>-служб с помощью технологии </a:t>
            </a:r>
            <a:r>
              <a:rPr lang="en-US" sz="2200" b="1" dirty="0" smtClean="0"/>
              <a:t>WCF</a:t>
            </a:r>
            <a:endParaRPr lang="en-US" sz="2200" b="1" dirty="0"/>
          </a:p>
          <a:p>
            <a:pPr algn="l"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3522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 (Windows Communication Foundation)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23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91281"/>
            <a:ext cx="8568952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Операционная система </a:t>
            </a:r>
            <a:r>
              <a:rPr lang="en-US" dirty="0" smtClean="0">
                <a:solidFill>
                  <a:schemeClr val="tx1"/>
                </a:solidFill>
              </a:rPr>
              <a:t>Windows </a:t>
            </a:r>
            <a:r>
              <a:rPr lang="ru-RU" dirty="0" smtClean="0">
                <a:solidFill>
                  <a:schemeClr val="tx1"/>
                </a:solidFill>
              </a:rPr>
              <a:t>предоставляет множество </a:t>
            </a:r>
            <a:r>
              <a:rPr lang="en-US" dirty="0" smtClean="0">
                <a:solidFill>
                  <a:schemeClr val="tx1"/>
                </a:solidFill>
              </a:rPr>
              <a:t>API-</a:t>
            </a:r>
            <a:r>
              <a:rPr lang="ru-RU" dirty="0" smtClean="0">
                <a:solidFill>
                  <a:schemeClr val="tx1"/>
                </a:solidFill>
              </a:rPr>
              <a:t>интерфейсов для построения распределенных систем – </a:t>
            </a:r>
            <a:r>
              <a:rPr lang="en-US" dirty="0" smtClean="0">
                <a:solidFill>
                  <a:schemeClr val="tx1"/>
                </a:solidFill>
              </a:rPr>
              <a:t>DCOM, COM+, MSMQ, .NET Remoting, </a:t>
            </a:r>
            <a:r>
              <a:rPr lang="ru-RU" dirty="0" smtClean="0">
                <a:solidFill>
                  <a:schemeClr val="tx1"/>
                </a:solidFill>
              </a:rPr>
              <a:t>именованные каналы, сокеты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ru-RU" dirty="0" smtClean="0">
                <a:solidFill>
                  <a:schemeClr val="tx1"/>
                </a:solidFill>
              </a:rPr>
              <a:t>все эти </a:t>
            </a:r>
            <a:r>
              <a:rPr lang="en-US" dirty="0" smtClean="0">
                <a:solidFill>
                  <a:schemeClr val="tx1"/>
                </a:solidFill>
              </a:rPr>
              <a:t>API-</a:t>
            </a:r>
            <a:r>
              <a:rPr lang="ru-RU" dirty="0" smtClean="0">
                <a:solidFill>
                  <a:schemeClr val="tx1"/>
                </a:solidFill>
              </a:rPr>
              <a:t>интерфейсы обеспечивают минимальную поддержку доступа удаленных пользователей в независимой манере). Ни один распределенный </a:t>
            </a:r>
            <a:r>
              <a:rPr lang="en-US" dirty="0" smtClean="0">
                <a:solidFill>
                  <a:schemeClr val="tx1"/>
                </a:solidFill>
              </a:rPr>
              <a:t>API-</a:t>
            </a:r>
            <a:r>
              <a:rPr lang="ru-RU" dirty="0" smtClean="0">
                <a:solidFill>
                  <a:schemeClr val="tx1"/>
                </a:solidFill>
              </a:rPr>
              <a:t>интерфейс не является безупречным. Один из потенциальных недостатков веб-служб состоит в том, что они могут страдать от некоторых проблем с производительностью (учитывая использование </a:t>
            </a:r>
            <a:r>
              <a:rPr lang="en-US" dirty="0" smtClean="0">
                <a:solidFill>
                  <a:schemeClr val="tx1"/>
                </a:solidFill>
              </a:rPr>
              <a:t>HTTP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XML</a:t>
            </a:r>
            <a:r>
              <a:rPr lang="ru-RU" dirty="0" smtClean="0">
                <a:solidFill>
                  <a:schemeClr val="tx1"/>
                </a:solidFill>
              </a:rPr>
              <a:t> для представления данных). Другой недостаток связан с тем, что веб-службы могут оказаться не идеальным решением для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домашних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r>
              <a:rPr lang="ru-RU" dirty="0" smtClean="0">
                <a:solidFill>
                  <a:schemeClr val="tx1"/>
                </a:solidFill>
              </a:rPr>
              <a:t>приложений, где беспрепятственно можно применять протоколы на основе </a:t>
            </a:r>
            <a:r>
              <a:rPr lang="en-US" dirty="0" smtClean="0">
                <a:solidFill>
                  <a:schemeClr val="tx1"/>
                </a:solidFill>
              </a:rPr>
              <a:t>TCP </a:t>
            </a:r>
            <a:r>
              <a:rPr lang="ru-RU" dirty="0" smtClean="0">
                <a:solidFill>
                  <a:schemeClr val="tx1"/>
                </a:solidFill>
              </a:rPr>
              <a:t>и двоичное форматирование данных. </a:t>
            </a:r>
          </a:p>
          <a:p>
            <a:endParaRPr lang="ru-RU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WCF (Windows Communication Foundation) – </a:t>
            </a:r>
            <a:r>
              <a:rPr lang="ru-RU" dirty="0" smtClean="0">
                <a:solidFill>
                  <a:schemeClr val="tx1"/>
                </a:solidFill>
              </a:rPr>
              <a:t>это инструментальный набор распределенных вычислений, который интегрирует все ранее независимые технологии распределенной обработки в один стройный </a:t>
            </a:r>
            <a:r>
              <a:rPr lang="en-US" dirty="0" smtClean="0">
                <a:solidFill>
                  <a:schemeClr val="tx1"/>
                </a:solidFill>
              </a:rPr>
              <a:t>API-</a:t>
            </a:r>
            <a:r>
              <a:rPr lang="ru-RU" dirty="0" smtClean="0">
                <a:solidFill>
                  <a:schemeClr val="tx1"/>
                </a:solidFill>
              </a:rPr>
              <a:t>интерфейс.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WCF (Windows Communication Foundation)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24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91281"/>
            <a:ext cx="8568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WCF (Windows Communication Foundation) </a:t>
            </a:r>
            <a:r>
              <a:rPr lang="en-US" dirty="0" smtClean="0">
                <a:solidFill>
                  <a:schemeClr val="tx1"/>
                </a:solidFill>
              </a:rPr>
              <a:t>– </a:t>
            </a:r>
            <a:r>
              <a:rPr lang="ru-RU" dirty="0" smtClean="0">
                <a:solidFill>
                  <a:schemeClr val="tx1"/>
                </a:solidFill>
              </a:rPr>
              <a:t>программный фреймворк, используемый для обмена данными между приложениями, входящий в состав </a:t>
            </a:r>
            <a:r>
              <a:rPr lang="en-US" dirty="0" smtClean="0">
                <a:solidFill>
                  <a:schemeClr val="tx1"/>
                </a:solidFill>
              </a:rPr>
              <a:t>.NET Framework.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.NET Framework </a:t>
            </a:r>
            <a:r>
              <a:rPr lang="en-US" dirty="0" smtClean="0">
                <a:solidFill>
                  <a:schemeClr val="tx1"/>
                </a:solidFill>
              </a:rPr>
              <a:t>– </a:t>
            </a:r>
            <a:r>
              <a:rPr lang="ru-RU" dirty="0" smtClean="0">
                <a:solidFill>
                  <a:schemeClr val="tx1"/>
                </a:solidFill>
              </a:rPr>
              <a:t>программная платформа, выпущенная компанией </a:t>
            </a:r>
            <a:r>
              <a:rPr lang="en-US" dirty="0" smtClean="0">
                <a:solidFill>
                  <a:schemeClr val="tx1"/>
                </a:solidFill>
              </a:rPr>
              <a:t>Microsoft </a:t>
            </a:r>
            <a:r>
              <a:rPr lang="ru-RU" dirty="0" smtClean="0">
                <a:solidFill>
                  <a:schemeClr val="tx1"/>
                </a:solidFill>
              </a:rPr>
              <a:t>в 2002 году.  Основой платформы является общеязыковая среда исполнения </a:t>
            </a:r>
            <a:r>
              <a:rPr lang="en-US" dirty="0" smtClean="0">
                <a:solidFill>
                  <a:schemeClr val="tx1"/>
                </a:solidFill>
              </a:rPr>
              <a:t>Common Language Runtime (CLR), </a:t>
            </a:r>
            <a:r>
              <a:rPr lang="ru-RU" dirty="0" smtClean="0">
                <a:solidFill>
                  <a:schemeClr val="tx1"/>
                </a:solidFill>
              </a:rPr>
              <a:t>которая подходит для разных языков программирования. Функциональные возможности </a:t>
            </a:r>
            <a:r>
              <a:rPr lang="en-US" dirty="0" smtClean="0">
                <a:solidFill>
                  <a:schemeClr val="tx1"/>
                </a:solidFill>
              </a:rPr>
              <a:t>CLR </a:t>
            </a:r>
            <a:r>
              <a:rPr lang="ru-RU" dirty="0" smtClean="0">
                <a:solidFill>
                  <a:schemeClr val="tx1"/>
                </a:solidFill>
              </a:rPr>
              <a:t>доступны в любых языках программирования, использующих эту среду. 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Считается, что платформа </a:t>
            </a:r>
            <a:r>
              <a:rPr lang="en-US" dirty="0" smtClean="0">
                <a:solidFill>
                  <a:schemeClr val="tx1"/>
                </a:solidFill>
              </a:rPr>
              <a:t>.NET Framework</a:t>
            </a:r>
            <a:r>
              <a:rPr lang="ru-RU" dirty="0" smtClean="0">
                <a:solidFill>
                  <a:schemeClr val="tx1"/>
                </a:solidFill>
              </a:rPr>
              <a:t> явилась ответом компании </a:t>
            </a:r>
            <a:r>
              <a:rPr lang="en-US" dirty="0" smtClean="0">
                <a:solidFill>
                  <a:schemeClr val="tx1"/>
                </a:solidFill>
              </a:rPr>
              <a:t>Microsoft </a:t>
            </a:r>
            <a:r>
              <a:rPr lang="ru-RU" dirty="0" smtClean="0">
                <a:solidFill>
                  <a:schemeClr val="tx1"/>
                </a:solidFill>
              </a:rPr>
              <a:t>на набравшую к тому времени большую популярность платформу </a:t>
            </a:r>
            <a:r>
              <a:rPr lang="en-US" dirty="0" smtClean="0">
                <a:solidFill>
                  <a:schemeClr val="tx1"/>
                </a:solidFill>
              </a:rPr>
              <a:t>Java </a:t>
            </a:r>
            <a:r>
              <a:rPr lang="ru-RU" dirty="0" smtClean="0">
                <a:solidFill>
                  <a:schemeClr val="tx1"/>
                </a:solidFill>
              </a:rPr>
              <a:t>компании </a:t>
            </a:r>
            <a:r>
              <a:rPr lang="en-US" dirty="0" smtClean="0">
                <a:solidFill>
                  <a:schemeClr val="tx1"/>
                </a:solidFill>
              </a:rPr>
              <a:t>Sun Microsystems (</a:t>
            </a:r>
            <a:r>
              <a:rPr lang="ru-RU" dirty="0" smtClean="0">
                <a:solidFill>
                  <a:schemeClr val="tx1"/>
                </a:solidFill>
              </a:rPr>
              <a:t>ныне принадлежит </a:t>
            </a:r>
            <a:r>
              <a:rPr lang="en-US" dirty="0" smtClean="0">
                <a:solidFill>
                  <a:schemeClr val="tx1"/>
                </a:solidFill>
              </a:rPr>
              <a:t>Oracle). </a:t>
            </a:r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47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Базовая композиция приложения </a:t>
            </a:r>
            <a:r>
              <a:rPr lang="en-US" dirty="0" smtClean="0"/>
              <a:t>WCF.</a:t>
            </a:r>
            <a:br>
              <a:rPr lang="en-US" dirty="0" smtClean="0"/>
            </a:br>
            <a:r>
              <a:rPr lang="ru-RU" dirty="0" smtClean="0"/>
              <a:t>Сборка, хост, клиент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25</a:t>
            </a:fld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79512" y="1340768"/>
            <a:ext cx="8712968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При построении распределенной системы </a:t>
            </a:r>
            <a:r>
              <a:rPr lang="en-US" sz="1800" dirty="0" smtClean="0">
                <a:solidFill>
                  <a:schemeClr val="tx1"/>
                </a:solidFill>
              </a:rPr>
              <a:t>WCF </a:t>
            </a:r>
            <a:r>
              <a:rPr lang="ru-RU" sz="1800" dirty="0" smtClean="0">
                <a:solidFill>
                  <a:schemeClr val="tx1"/>
                </a:solidFill>
              </a:rPr>
              <a:t>обычно создаются три взаимосвязанных сборки. </a:t>
            </a:r>
          </a:p>
          <a:p>
            <a:endParaRPr lang="ru-RU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Сборка службы </a:t>
            </a:r>
            <a:r>
              <a:rPr lang="en-US" sz="1800" u="sng" dirty="0" smtClean="0">
                <a:solidFill>
                  <a:schemeClr val="tx1"/>
                </a:solidFill>
              </a:rPr>
              <a:t>WCF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r>
              <a:rPr lang="ru-RU" sz="1800" dirty="0" smtClean="0">
                <a:solidFill>
                  <a:schemeClr val="tx1"/>
                </a:solidFill>
              </a:rPr>
              <a:t>Эта библиотека </a:t>
            </a:r>
            <a:r>
              <a:rPr lang="en-US" sz="1800" dirty="0" smtClean="0">
                <a:solidFill>
                  <a:schemeClr val="tx1"/>
                </a:solidFill>
              </a:rPr>
              <a:t>*.dll </a:t>
            </a:r>
            <a:r>
              <a:rPr lang="ru-RU" sz="1800" dirty="0" smtClean="0">
                <a:solidFill>
                  <a:schemeClr val="tx1"/>
                </a:solidFill>
              </a:rPr>
              <a:t>содержит классы и интерфейсы,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  представляющие общую функциональность, которая предлагается внешним 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  клиентам.</a:t>
            </a:r>
          </a:p>
          <a:p>
            <a:endParaRPr lang="ru-RU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Хост службы </a:t>
            </a:r>
            <a:r>
              <a:rPr lang="en-US" sz="1800" u="sng" dirty="0" smtClean="0">
                <a:solidFill>
                  <a:schemeClr val="tx1"/>
                </a:solidFill>
              </a:rPr>
              <a:t>WCF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r>
              <a:rPr lang="ru-RU" sz="1800" dirty="0" smtClean="0">
                <a:solidFill>
                  <a:schemeClr val="tx1"/>
                </a:solidFill>
              </a:rPr>
              <a:t>Это программный модуль – сущность, которая принимает</a:t>
            </a:r>
          </a:p>
          <a:p>
            <a:pPr>
              <a:buClr>
                <a:srgbClr val="FF0000"/>
              </a:buClr>
            </a:pPr>
            <a:r>
              <a:rPr lang="ru-RU" sz="1800" dirty="0" smtClean="0">
                <a:solidFill>
                  <a:schemeClr val="tx1"/>
                </a:solidFill>
              </a:rPr>
              <a:t>  в себе сборку службы </a:t>
            </a:r>
            <a:r>
              <a:rPr lang="en-US" sz="1800" dirty="0" smtClean="0">
                <a:solidFill>
                  <a:schemeClr val="tx1"/>
                </a:solidFill>
              </a:rPr>
              <a:t>WCF</a:t>
            </a:r>
            <a:r>
              <a:rPr lang="ru-RU" sz="1800" dirty="0" smtClean="0">
                <a:solidFill>
                  <a:schemeClr val="tx1"/>
                </a:solidFill>
              </a:rPr>
              <a:t>.</a:t>
            </a:r>
          </a:p>
          <a:p>
            <a:pPr>
              <a:buClr>
                <a:srgbClr val="FF0000"/>
              </a:buClr>
            </a:pPr>
            <a:endParaRPr lang="ru-RU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ru-RU" sz="1800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Клиент </a:t>
            </a:r>
            <a:r>
              <a:rPr lang="en-US" sz="1800" u="sng" dirty="0" smtClean="0">
                <a:solidFill>
                  <a:schemeClr val="tx1"/>
                </a:solidFill>
              </a:rPr>
              <a:t>WCF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r>
              <a:rPr lang="ru-RU" sz="1800" dirty="0" smtClean="0">
                <a:solidFill>
                  <a:schemeClr val="tx1"/>
                </a:solidFill>
              </a:rPr>
              <a:t>Это приложение, которое обращается к функциональности</a:t>
            </a:r>
          </a:p>
          <a:p>
            <a:pPr>
              <a:buClr>
                <a:srgbClr val="FF0000"/>
              </a:buClr>
            </a:pPr>
            <a:r>
              <a:rPr lang="ru-RU" sz="1800" dirty="0" smtClean="0">
                <a:solidFill>
                  <a:schemeClr val="tx1"/>
                </a:solidFill>
              </a:rPr>
              <a:t>  службы через промежуточный прокси.</a:t>
            </a: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Базовая композиция приложения </a:t>
            </a:r>
            <a:r>
              <a:rPr lang="en-US" dirty="0" smtClean="0"/>
              <a:t>WCF.</a:t>
            </a:r>
            <a:br>
              <a:rPr lang="en-US" dirty="0" smtClean="0"/>
            </a:br>
            <a:r>
              <a:rPr lang="ru-RU" dirty="0" smtClean="0"/>
              <a:t>Сборка, хост, клиент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26</a:t>
            </a:fld>
            <a:endParaRPr lang="ru-RU" dirty="0" smtClean="0"/>
          </a:p>
        </p:txBody>
      </p:sp>
      <p:cxnSp>
        <p:nvCxnSpPr>
          <p:cNvPr id="15" name="Прямая со стрелкой 14"/>
          <p:cNvCxnSpPr/>
          <p:nvPr/>
        </p:nvCxnSpPr>
        <p:spPr bwMode="auto">
          <a:xfrm>
            <a:off x="3491880" y="3212976"/>
            <a:ext cx="1872208" cy="7200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grpSp>
        <p:nvGrpSpPr>
          <p:cNvPr id="26" name="Группа 25"/>
          <p:cNvGrpSpPr/>
          <p:nvPr/>
        </p:nvGrpSpPr>
        <p:grpSpPr>
          <a:xfrm>
            <a:off x="683568" y="1700808"/>
            <a:ext cx="7416824" cy="2952328"/>
            <a:chOff x="539552" y="2060848"/>
            <a:chExt cx="7416824" cy="2952328"/>
          </a:xfrm>
        </p:grpSpPr>
        <p:sp>
          <p:nvSpPr>
            <p:cNvPr id="6" name="Прямоугольник 5"/>
            <p:cNvSpPr/>
            <p:nvPr/>
          </p:nvSpPr>
          <p:spPr bwMode="auto">
            <a:xfrm>
              <a:off x="539552" y="2060848"/>
              <a:ext cx="7416824" cy="2952328"/>
            </a:xfrm>
            <a:prstGeom prst="rect">
              <a:avLst/>
            </a:prstGeom>
            <a:gradFill>
              <a:gsLst>
                <a:gs pos="14000">
                  <a:srgbClr val="92D050"/>
                </a:gs>
                <a:gs pos="51000">
                  <a:srgbClr val="FFF7B0"/>
                </a:gs>
                <a:gs pos="100000">
                  <a:srgbClr val="E2B961"/>
                </a:gs>
              </a:gsLst>
              <a:lin ang="6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Группа 24"/>
            <p:cNvGrpSpPr/>
            <p:nvPr/>
          </p:nvGrpSpPr>
          <p:grpSpPr>
            <a:xfrm>
              <a:off x="827584" y="2348880"/>
              <a:ext cx="6768752" cy="2304256"/>
              <a:chOff x="827584" y="2348880"/>
              <a:chExt cx="6768752" cy="2304256"/>
            </a:xfrm>
          </p:grpSpPr>
          <p:sp>
            <p:nvSpPr>
              <p:cNvPr id="7" name="Скругленный прямоугольник 6"/>
              <p:cNvSpPr/>
              <p:nvPr/>
            </p:nvSpPr>
            <p:spPr bwMode="auto">
              <a:xfrm>
                <a:off x="827584" y="2348880"/>
                <a:ext cx="2952016" cy="1440160"/>
              </a:xfrm>
              <a:prstGeom prst="roundRect">
                <a:avLst/>
              </a:prstGeom>
              <a:solidFill>
                <a:schemeClr val="bg1">
                  <a:alpha val="49000"/>
                </a:schemeClr>
              </a:solidFill>
              <a:ln w="190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К</a:t>
                </a:r>
                <a:r>
                  <a:rPr kumimoji="0" lang="ru-RU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лиентское приложение</a:t>
                </a:r>
              </a:p>
            </p:txBody>
          </p:sp>
          <p:sp>
            <p:nvSpPr>
              <p:cNvPr id="8" name="Скругленный прямоугольник 7"/>
              <p:cNvSpPr/>
              <p:nvPr/>
            </p:nvSpPr>
            <p:spPr bwMode="auto">
              <a:xfrm>
                <a:off x="4644008" y="2348880"/>
                <a:ext cx="2952328" cy="1440160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 w="190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   </a:t>
                </a:r>
                <a:r>
                  <a:rPr kumimoji="0" lang="ru-RU" sz="160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Хост </a:t>
                </a:r>
                <a:r>
                  <a:rPr kumimoji="0" lang="en-US" sz="160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WCF</a:t>
                </a:r>
                <a:endParaRPr kumimoji="0" lang="ru-RU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Скругленный прямоугольник 9"/>
              <p:cNvSpPr/>
              <p:nvPr/>
            </p:nvSpPr>
            <p:spPr bwMode="auto">
              <a:xfrm>
                <a:off x="5652120" y="3068960"/>
                <a:ext cx="1368152" cy="360040"/>
              </a:xfrm>
              <a:prstGeom prst="roundRect">
                <a:avLst/>
              </a:prstGeom>
              <a:solidFill>
                <a:srgbClr val="00AEEF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Служба </a:t>
                </a: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WCF</a:t>
                </a: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sp>
            <p:nvSpPr>
              <p:cNvPr id="11" name="Скругленный прямоугольник 10"/>
              <p:cNvSpPr/>
              <p:nvPr/>
            </p:nvSpPr>
            <p:spPr bwMode="auto">
              <a:xfrm>
                <a:off x="2267744" y="3068960"/>
                <a:ext cx="1008112" cy="360040"/>
              </a:xfrm>
              <a:prstGeom prst="roundRect">
                <a:avLst/>
              </a:prstGeom>
              <a:solidFill>
                <a:srgbClr val="00AEEF">
                  <a:alpha val="5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 </a:t>
                </a:r>
                <a:r>
                  <a:rPr lang="ru-RU" dirty="0" smtClean="0">
                    <a:solidFill>
                      <a:schemeClr val="tx1"/>
                    </a:solidFill>
                  </a:rPr>
                  <a:t>Прокси</a:t>
                </a: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sp>
            <p:nvSpPr>
              <p:cNvPr id="12" name="Прямоугольник 11"/>
              <p:cNvSpPr/>
              <p:nvPr/>
            </p:nvSpPr>
            <p:spPr bwMode="auto">
              <a:xfrm>
                <a:off x="4716016" y="4365104"/>
                <a:ext cx="2736304" cy="288032"/>
              </a:xfrm>
              <a:prstGeom prst="rect">
                <a:avLst/>
              </a:prstGeom>
              <a:solidFill>
                <a:schemeClr val="bg1">
                  <a:alpha val="76000"/>
                </a:schemeClr>
              </a:solidFill>
              <a:ln w="9525" cap="flat" cmpd="sng" algn="ctr">
                <a:solidFill>
                  <a:schemeClr val="tx1">
                    <a:alpha val="69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   </a:t>
                </a:r>
                <a:r>
                  <a:rPr kumimoji="0" lang="ru-RU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Конфигурационный файл</a:t>
                </a:r>
              </a:p>
            </p:txBody>
          </p:sp>
          <p:sp>
            <p:nvSpPr>
              <p:cNvPr id="13" name="Прямоугольник 12"/>
              <p:cNvSpPr/>
              <p:nvPr/>
            </p:nvSpPr>
            <p:spPr bwMode="auto">
              <a:xfrm>
                <a:off x="971600" y="4365104"/>
                <a:ext cx="2736304" cy="288032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ru-RU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     </a:t>
                </a:r>
                <a:r>
                  <a:rPr kumimoji="0" lang="ru-RU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Конфигурационный файл</a:t>
                </a:r>
              </a:p>
            </p:txBody>
          </p:sp>
          <p:cxnSp>
            <p:nvCxnSpPr>
              <p:cNvPr id="17" name="Прямая со стрелкой 16"/>
              <p:cNvCxnSpPr/>
              <p:nvPr/>
            </p:nvCxnSpPr>
            <p:spPr bwMode="auto">
              <a:xfrm>
                <a:off x="3347864" y="3212976"/>
                <a:ext cx="223224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cxnSp>
            <p:nvCxnSpPr>
              <p:cNvPr id="22" name="Прямая со стрелкой 21"/>
              <p:cNvCxnSpPr/>
              <p:nvPr/>
            </p:nvCxnSpPr>
            <p:spPr bwMode="auto">
              <a:xfrm>
                <a:off x="7308304" y="3501008"/>
                <a:ext cx="0" cy="10801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  <p:cxnSp>
            <p:nvCxnSpPr>
              <p:cNvPr id="24" name="Прямая со стрелкой 23"/>
              <p:cNvCxnSpPr/>
              <p:nvPr/>
            </p:nvCxnSpPr>
            <p:spPr bwMode="auto">
              <a:xfrm>
                <a:off x="1115616" y="3501008"/>
                <a:ext cx="0" cy="108012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</p:grpSp>
      <p:sp>
        <p:nvSpPr>
          <p:cNvPr id="27" name="TextBox 26"/>
          <p:cNvSpPr txBox="1"/>
          <p:nvPr/>
        </p:nvSpPr>
        <p:spPr>
          <a:xfrm>
            <a:off x="1259632" y="4941168"/>
            <a:ext cx="61926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Высокоуровневое представление типичного приложения </a:t>
            </a:r>
            <a:r>
              <a:rPr lang="en-US" dirty="0" smtClean="0">
                <a:solidFill>
                  <a:schemeClr val="tx1"/>
                </a:solidFill>
              </a:rPr>
              <a:t>WCF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Понятие АВС(</a:t>
            </a:r>
            <a:r>
              <a:rPr lang="en-US" dirty="0" smtClean="0"/>
              <a:t>address, binding, contract) </a:t>
            </a:r>
            <a:r>
              <a:rPr lang="ru-RU" dirty="0" smtClean="0"/>
              <a:t>в </a:t>
            </a:r>
            <a:r>
              <a:rPr lang="en-US" dirty="0" smtClean="0"/>
              <a:t>WCF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27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51520" y="1340768"/>
            <a:ext cx="8684687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Хосты и клиенты взаимодействуют друг с другом, согласовывая так называемые </a:t>
            </a:r>
            <a:r>
              <a:rPr lang="en-US" sz="1800" dirty="0" smtClean="0">
                <a:solidFill>
                  <a:schemeClr val="tx1"/>
                </a:solidFill>
              </a:rPr>
              <a:t>ABC – </a:t>
            </a:r>
            <a:r>
              <a:rPr lang="ru-RU" sz="1800" dirty="0" smtClean="0">
                <a:solidFill>
                  <a:schemeClr val="tx1"/>
                </a:solidFill>
              </a:rPr>
              <a:t>условное наименование для запоминания основных строительных блоков приложения </a:t>
            </a:r>
            <a:r>
              <a:rPr lang="en-US" sz="1800" dirty="0" smtClean="0">
                <a:solidFill>
                  <a:schemeClr val="tx1"/>
                </a:solidFill>
              </a:rPr>
              <a:t>WCF, </a:t>
            </a:r>
            <a:r>
              <a:rPr lang="ru-RU" sz="1800" dirty="0" smtClean="0">
                <a:solidFill>
                  <a:schemeClr val="tx1"/>
                </a:solidFill>
              </a:rPr>
              <a:t>таких как адрес, привязка и контракт (</a:t>
            </a:r>
            <a:r>
              <a:rPr lang="en-US" sz="1800" dirty="0" smtClean="0">
                <a:solidFill>
                  <a:schemeClr val="tx1"/>
                </a:solidFill>
              </a:rPr>
              <a:t>address, binding, contract – ABC).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Адрес</a:t>
            </a:r>
            <a:r>
              <a:rPr lang="ru-RU" sz="1800" dirty="0" smtClean="0">
                <a:solidFill>
                  <a:schemeClr val="tx1"/>
                </a:solidFill>
              </a:rPr>
              <a:t>. Описывает местоположение службы.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endParaRPr lang="ru-RU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Привязка</a:t>
            </a:r>
            <a:r>
              <a:rPr lang="ru-RU" sz="1800" dirty="0" smtClean="0">
                <a:solidFill>
                  <a:schemeClr val="tx1"/>
                </a:solidFill>
              </a:rPr>
              <a:t>. </a:t>
            </a:r>
            <a:r>
              <a:rPr lang="en-US" sz="1800" dirty="0" smtClean="0">
                <a:solidFill>
                  <a:schemeClr val="tx1"/>
                </a:solidFill>
              </a:rPr>
              <a:t>WCF </a:t>
            </a:r>
            <a:r>
              <a:rPr lang="ru-RU" sz="1800" dirty="0" smtClean="0">
                <a:solidFill>
                  <a:schemeClr val="tx1"/>
                </a:solidFill>
              </a:rPr>
              <a:t>поставляется с множеством различных привязок, которые</a:t>
            </a:r>
            <a:endParaRPr lang="en-US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 указывают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сетевые протоколы, механизмы кодирования  и транспортный</a:t>
            </a:r>
            <a:endParaRPr lang="en-US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 уровень. </a:t>
            </a:r>
          </a:p>
          <a:p>
            <a:pPr>
              <a:buClr>
                <a:srgbClr val="FF0000"/>
              </a:buClr>
            </a:pPr>
            <a:endParaRPr lang="ru-RU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u="sng" dirty="0" smtClean="0">
                <a:solidFill>
                  <a:schemeClr val="tx1"/>
                </a:solidFill>
              </a:rPr>
              <a:t>Контракт</a:t>
            </a:r>
            <a:r>
              <a:rPr lang="ru-RU" sz="1800" dirty="0" smtClean="0">
                <a:solidFill>
                  <a:schemeClr val="tx1"/>
                </a:solidFill>
              </a:rPr>
              <a:t>. Предоставляет описание каждого метода, представленной</a:t>
            </a:r>
            <a:endParaRPr lang="en-US" sz="1800" dirty="0" smtClean="0">
              <a:solidFill>
                <a:schemeClr val="tx1"/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 службой </a:t>
            </a:r>
            <a:r>
              <a:rPr lang="en-US" sz="1800" dirty="0" smtClean="0">
                <a:solidFill>
                  <a:schemeClr val="tx1"/>
                </a:solidFill>
              </a:rPr>
              <a:t>WCF</a:t>
            </a:r>
            <a:r>
              <a:rPr lang="ru-RU" sz="1800" dirty="0" smtClean="0">
                <a:solidFill>
                  <a:schemeClr val="tx1"/>
                </a:solidFill>
              </a:rPr>
              <a:t>.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Понятие АВС(</a:t>
            </a:r>
            <a:r>
              <a:rPr lang="en-US" dirty="0" smtClean="0"/>
              <a:t>address, binding, contract) </a:t>
            </a:r>
            <a:r>
              <a:rPr lang="ru-RU" dirty="0" smtClean="0"/>
              <a:t>в </a:t>
            </a:r>
            <a:r>
              <a:rPr lang="en-US" dirty="0" smtClean="0"/>
              <a:t>WCF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28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63757"/>
            <a:ext cx="87566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Применение файла </a:t>
            </a:r>
            <a:r>
              <a:rPr lang="en-US" sz="1800" dirty="0" smtClean="0">
                <a:solidFill>
                  <a:schemeClr val="tx1"/>
                </a:solidFill>
              </a:rPr>
              <a:t>*.config </a:t>
            </a:r>
            <a:r>
              <a:rPr lang="ru-RU" sz="1800" dirty="0" smtClean="0">
                <a:solidFill>
                  <a:schemeClr val="tx1"/>
                </a:solidFill>
              </a:rPr>
              <a:t>на серверной или клиентской стороне не является обязательным. При желании можно жестко закодировать хост ( а также клиент), указав необходимые детали ( то есть конечные точки, привязку, адреса). Очевидная проблема такого подхода состоит в том, что если нужно изменить детали настройки, понадобиться вносить изменения в код, перекомпилировать и заново развертывать множество сборок. Использование файла </a:t>
            </a:r>
            <a:r>
              <a:rPr lang="en-US" sz="1800" dirty="0" smtClean="0">
                <a:solidFill>
                  <a:schemeClr val="tx1"/>
                </a:solidFill>
              </a:rPr>
              <a:t>*.config </a:t>
            </a:r>
            <a:r>
              <a:rPr lang="ru-RU" sz="1800" dirty="0" smtClean="0">
                <a:solidFill>
                  <a:schemeClr val="tx1"/>
                </a:solidFill>
              </a:rPr>
              <a:t>делает кодовую базу намного более гибкой, поскольку все изменения настроек производятся редактированием конфигурационных файлов и последующим перезапуском.  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29</a:t>
            </a:fld>
            <a:endParaRPr lang="ru-RU" dirty="0" smtClean="0"/>
          </a:p>
        </p:txBody>
      </p:sp>
      <p:cxnSp>
        <p:nvCxnSpPr>
          <p:cNvPr id="15" name="Прямая со стрелкой 14"/>
          <p:cNvCxnSpPr/>
          <p:nvPr/>
        </p:nvCxnSpPr>
        <p:spPr bwMode="auto">
          <a:xfrm>
            <a:off x="3491880" y="3212976"/>
            <a:ext cx="1872208" cy="72008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sp>
        <p:nvSpPr>
          <p:cNvPr id="6" name="Прямоугольник 5"/>
          <p:cNvSpPr/>
          <p:nvPr/>
        </p:nvSpPr>
        <p:spPr bwMode="auto">
          <a:xfrm>
            <a:off x="539552" y="1340768"/>
            <a:ext cx="7920880" cy="3240360"/>
          </a:xfrm>
          <a:prstGeom prst="rect">
            <a:avLst/>
          </a:prstGeom>
          <a:gradFill>
            <a:gsLst>
              <a:gs pos="14000">
                <a:srgbClr val="92D050"/>
              </a:gs>
              <a:gs pos="51000">
                <a:srgbClr val="FFF7B0"/>
              </a:gs>
              <a:gs pos="100000">
                <a:srgbClr val="E2B961"/>
              </a:gs>
            </a:gsLst>
            <a:lin ang="6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Группа 24"/>
          <p:cNvGrpSpPr/>
          <p:nvPr/>
        </p:nvGrpSpPr>
        <p:grpSpPr>
          <a:xfrm>
            <a:off x="971600" y="1700808"/>
            <a:ext cx="7364117" cy="2664296"/>
            <a:chOff x="611560" y="2348880"/>
            <a:chExt cx="7003131" cy="2376264"/>
          </a:xfrm>
        </p:grpSpPr>
        <p:sp>
          <p:nvSpPr>
            <p:cNvPr id="7" name="Скругленный прямоугольник 6"/>
            <p:cNvSpPr/>
            <p:nvPr/>
          </p:nvSpPr>
          <p:spPr bwMode="auto">
            <a:xfrm>
              <a:off x="755577" y="2348880"/>
              <a:ext cx="3142937" cy="1669807"/>
            </a:xfrm>
            <a:prstGeom prst="roundRect">
              <a:avLst/>
            </a:prstGeom>
            <a:solidFill>
              <a:schemeClr val="bg1">
                <a:alpha val="49000"/>
              </a:schemeClr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lang="ru-RU" dirty="0" smtClean="0">
                  <a:solidFill>
                    <a:schemeClr val="tx1"/>
                  </a:solidFill>
                </a:rPr>
                <a:t>К</a:t>
              </a:r>
              <a:r>
                <a:rPr kumimoji="0" lang="ru-RU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лиентское приложение</a:t>
              </a:r>
              <a:endPara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(MagicEightBallServiceClient.exe)</a:t>
              </a:r>
              <a:endParaRPr kumimoji="0" lang="ru-RU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8" name="Скругленный прямоугольник 7"/>
            <p:cNvSpPr/>
            <p:nvPr/>
          </p:nvSpPr>
          <p:spPr bwMode="auto">
            <a:xfrm>
              <a:off x="4309383" y="2348880"/>
              <a:ext cx="3286953" cy="1669807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               </a:t>
              </a:r>
              <a:r>
                <a:rPr kumimoji="0" lang="ru-RU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Хост </a:t>
              </a:r>
              <a:r>
                <a:rPr kumimoji="0" lang="en-US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WCF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 (MagicEightBallServiceHost.exe)</a:t>
              </a:r>
              <a:endParaRPr kumimoji="0" lang="ru-RU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Скругленный прямоугольник 9"/>
            <p:cNvSpPr/>
            <p:nvPr/>
          </p:nvSpPr>
          <p:spPr bwMode="auto">
            <a:xfrm>
              <a:off x="4651774" y="3119560"/>
              <a:ext cx="2670649" cy="642234"/>
            </a:xfrm>
            <a:prstGeom prst="roundRect">
              <a:avLst/>
            </a:prstGeom>
            <a:solidFill>
              <a:srgbClr val="00AEE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Служба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WCF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  MagicEightBallServiceLib.dll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</p:txBody>
        </p:sp>
        <p:sp>
          <p:nvSpPr>
            <p:cNvPr id="11" name="Скругленный прямоугольник 10"/>
            <p:cNvSpPr/>
            <p:nvPr/>
          </p:nvSpPr>
          <p:spPr bwMode="auto">
            <a:xfrm>
              <a:off x="2391993" y="3312230"/>
              <a:ext cx="1008112" cy="360040"/>
            </a:xfrm>
            <a:prstGeom prst="roundRect">
              <a:avLst/>
            </a:prstGeom>
            <a:solidFill>
              <a:srgbClr val="00AEEF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</a:t>
              </a:r>
              <a:r>
                <a:rPr lang="ru-RU" dirty="0" smtClean="0">
                  <a:solidFill>
                    <a:schemeClr val="tx1"/>
                  </a:solidFill>
                </a:rPr>
                <a:t>Прокси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</a:p>
          </p:txBody>
        </p:sp>
        <p:sp>
          <p:nvSpPr>
            <p:cNvPr id="12" name="Прямоугольник 11"/>
            <p:cNvSpPr/>
            <p:nvPr/>
          </p:nvSpPr>
          <p:spPr bwMode="auto">
            <a:xfrm>
              <a:off x="4446339" y="4211357"/>
              <a:ext cx="3168352" cy="504056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9525" cap="flat" cmpd="sng" algn="ctr">
              <a:solidFill>
                <a:schemeClr val="tx1">
                  <a:alpha val="6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</a:t>
              </a:r>
              <a:r>
                <a:rPr kumimoji="0" lang="ru-RU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Конфигурационный файл</a:t>
              </a:r>
              <a:r>
                <a:rPr lang="en-US" sz="1400" dirty="0" smtClean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   MagicEightBallServiceHost.exe.config</a:t>
              </a:r>
              <a:endPara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 bwMode="auto">
            <a:xfrm>
              <a:off x="611560" y="4221088"/>
              <a:ext cx="3240360" cy="504056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</a:t>
              </a:r>
              <a:r>
                <a:rPr kumimoji="0" lang="ru-RU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</a:t>
              </a:r>
              <a:r>
                <a:rPr kumimoji="0" lang="ru-RU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Конфигурационный файл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   MagicEightBallServiceClient.exe.config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Прямая со стрелкой 16"/>
            <p:cNvCxnSpPr/>
            <p:nvPr/>
          </p:nvCxnSpPr>
          <p:spPr bwMode="auto">
            <a:xfrm>
              <a:off x="3556122" y="3440677"/>
              <a:ext cx="102717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2" name="Прямая со стрелкой 21"/>
            <p:cNvCxnSpPr/>
            <p:nvPr/>
          </p:nvCxnSpPr>
          <p:spPr bwMode="auto">
            <a:xfrm>
              <a:off x="7459380" y="3569124"/>
              <a:ext cx="0" cy="792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4" name="Прямая со стрелкой 23"/>
            <p:cNvCxnSpPr/>
            <p:nvPr/>
          </p:nvCxnSpPr>
          <p:spPr bwMode="auto">
            <a:xfrm>
              <a:off x="953951" y="3633347"/>
              <a:ext cx="0" cy="72008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251520" y="5013176"/>
            <a:ext cx="849694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Магический шар </a:t>
            </a:r>
            <a:r>
              <a:rPr lang="en-US" dirty="0" smtClean="0">
                <a:solidFill>
                  <a:schemeClr val="tx1"/>
                </a:solidFill>
              </a:rPr>
              <a:t>Magic 8-Ball – </a:t>
            </a:r>
            <a:r>
              <a:rPr lang="ru-RU" dirty="0" smtClean="0">
                <a:solidFill>
                  <a:schemeClr val="tx1"/>
                </a:solidFill>
              </a:rPr>
              <a:t>это игрушка, позволяющая получить шуточное предсказание будущего. В интерфейсе </a:t>
            </a:r>
            <a:r>
              <a:rPr lang="en-US" dirty="0" smtClean="0">
                <a:solidFill>
                  <a:schemeClr val="tx1"/>
                </a:solidFill>
              </a:rPr>
              <a:t>IEightBall </a:t>
            </a:r>
            <a:r>
              <a:rPr lang="ru-RU" dirty="0" smtClean="0">
                <a:solidFill>
                  <a:schemeClr val="tx1"/>
                </a:solidFill>
              </a:rPr>
              <a:t>определен единственный метод </a:t>
            </a:r>
            <a:r>
              <a:rPr lang="en-US" dirty="0" smtClean="0">
                <a:solidFill>
                  <a:schemeClr val="tx1"/>
                </a:solidFill>
              </a:rPr>
              <a:t>ObtainAnswerToQuestion</a:t>
            </a:r>
            <a:r>
              <a:rPr lang="ru-RU" dirty="0" smtClean="0">
                <a:solidFill>
                  <a:schemeClr val="tx1"/>
                </a:solidFill>
              </a:rPr>
              <a:t>, который позволяет клиенту задать вопрос магическому шару, чтобы получить случайный ответ.  (пример взят из книги Эндрю Троелсена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Язык программирования С</a:t>
            </a:r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ru-RU" dirty="0" smtClean="0">
                <a:solidFill>
                  <a:schemeClr val="tx1"/>
                </a:solidFill>
              </a:rPr>
              <a:t> 2010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 платформа </a:t>
            </a:r>
            <a:r>
              <a:rPr lang="en-US" dirty="0" smtClean="0">
                <a:solidFill>
                  <a:schemeClr val="tx1"/>
                </a:solidFill>
              </a:rPr>
              <a:t>.NET 4)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>
          <a:xfrm>
            <a:off x="722312" y="2996952"/>
            <a:ext cx="8026151" cy="648072"/>
          </a:xfrm>
        </p:spPr>
        <p:txBody>
          <a:bodyPr>
            <a:normAutofit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en-US" sz="2000" b="1" dirty="0" smtClean="0"/>
              <a:t>FIGA/IL. </a:t>
            </a:r>
            <a:r>
              <a:rPr lang="ru-RU" sz="2000" b="1" dirty="0"/>
              <a:t>Взаимодействие </a:t>
            </a:r>
            <a:r>
              <a:rPr lang="en-US" sz="2000" b="1" dirty="0"/>
              <a:t>FORIS </a:t>
            </a:r>
            <a:r>
              <a:rPr lang="ru-RU" sz="2000" b="1" dirty="0"/>
              <a:t>с внешними системами </a:t>
            </a:r>
          </a:p>
          <a:p>
            <a:pPr algn="l">
              <a:defRPr/>
            </a:pP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4624"/>
            <a:ext cx="6841455" cy="885825"/>
          </a:xfrm>
        </p:spPr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Конфигурационный файл 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30</a:t>
            </a:fld>
            <a:endParaRPr lang="ru-RU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25463"/>
            <a:ext cx="84772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6084585"/>
            <a:ext cx="84969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basicHttpBinding – </a:t>
            </a:r>
            <a:r>
              <a:rPr lang="ru-RU" dirty="0" smtClean="0">
                <a:solidFill>
                  <a:schemeClr val="tx1"/>
                </a:solidFill>
              </a:rPr>
              <a:t>эта привязка использует </a:t>
            </a:r>
            <a:r>
              <a:rPr lang="en-US" dirty="0" smtClean="0">
                <a:solidFill>
                  <a:schemeClr val="tx1"/>
                </a:solidFill>
              </a:rPr>
              <a:t>HTTP </a:t>
            </a:r>
            <a:r>
              <a:rPr lang="ru-RU" dirty="0" smtClean="0">
                <a:solidFill>
                  <a:schemeClr val="tx1"/>
                </a:solidFill>
              </a:rPr>
              <a:t>в качестве транспорта и </a:t>
            </a:r>
            <a:r>
              <a:rPr lang="en-US" dirty="0" smtClean="0">
                <a:solidFill>
                  <a:schemeClr val="tx1"/>
                </a:solidFill>
              </a:rPr>
              <a:t>Text/XML </a:t>
            </a:r>
            <a:r>
              <a:rPr lang="ru-RU" dirty="0" smtClean="0">
                <a:solidFill>
                  <a:schemeClr val="tx1"/>
                </a:solidFill>
              </a:rPr>
              <a:t>в качестве метода кодирования сообщений по умолчанию. 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5508104" y="3501008"/>
            <a:ext cx="2592288" cy="360040"/>
          </a:xfrm>
          <a:prstGeom prst="wedgeRoundRectCallout">
            <a:avLst>
              <a:gd name="adj1" fmla="val -67062"/>
              <a:gd name="adj2" fmla="val -11112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/>
              <a:t>Адрес службы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Конфигурационный файл клиента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31</a:t>
            </a:fld>
            <a:endParaRPr lang="ru-RU" dirty="0" smtClean="0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46237"/>
            <a:ext cx="833437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5796136" y="5478685"/>
            <a:ext cx="2592288" cy="576064"/>
          </a:xfrm>
          <a:prstGeom prst="wedgeRoundRectCallout">
            <a:avLst>
              <a:gd name="adj1" fmla="val -67062"/>
              <a:gd name="adj2" fmla="val -11112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Конечная точка – адрес, привязка, контракт 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Вызов метода 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32</a:t>
            </a:fld>
            <a:endParaRPr lang="ru-RU" dirty="0" smtClean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95003"/>
            <a:ext cx="79629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кругленная прямоугольная выноска 7"/>
          <p:cNvSpPr/>
          <p:nvPr/>
        </p:nvSpPr>
        <p:spPr bwMode="auto">
          <a:xfrm>
            <a:off x="5220072" y="4159299"/>
            <a:ext cx="3456384" cy="504056"/>
          </a:xfrm>
          <a:prstGeom prst="wedgeRoundRectCallout">
            <a:avLst>
              <a:gd name="adj1" fmla="val -83020"/>
              <a:gd name="adj2" fmla="val -2294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Вызов службы </a:t>
            </a:r>
            <a:r>
              <a:rPr lang="en-US" sz="1400" dirty="0" smtClean="0">
                <a:solidFill>
                  <a:schemeClr val="tx1"/>
                </a:solidFill>
              </a:rPr>
              <a:t>MagicEightBallService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 помощью </a:t>
            </a:r>
            <a:r>
              <a:rPr lang="en-US" sz="1400" dirty="0" smtClean="0">
                <a:solidFill>
                  <a:schemeClr val="tx1"/>
                </a:solidFill>
              </a:rPr>
              <a:t>HTTP</a:t>
            </a:r>
            <a:r>
              <a:rPr lang="ru-RU" sz="1400" dirty="0" smtClean="0">
                <a:solidFill>
                  <a:schemeClr val="tx1"/>
                </a:solidFill>
              </a:rPr>
              <a:t>-метода </a:t>
            </a:r>
            <a:r>
              <a:rPr lang="en-US" sz="1400" dirty="0" smtClean="0">
                <a:solidFill>
                  <a:schemeClr val="tx1"/>
                </a:solidFill>
              </a:rPr>
              <a:t>POST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Удаленный вызов метода 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33</a:t>
            </a:fld>
            <a:endParaRPr lang="ru-RU" dirty="0" smtClean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74812"/>
            <a:ext cx="79057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4932040" y="5219228"/>
            <a:ext cx="3456384" cy="504056"/>
          </a:xfrm>
          <a:prstGeom prst="wedgeRoundRectCallout">
            <a:avLst>
              <a:gd name="adj1" fmla="val -78401"/>
              <a:gd name="adj2" fmla="val -1394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Вызов  метода </a:t>
            </a:r>
            <a:r>
              <a:rPr lang="en-US" sz="1400" dirty="0" smtClean="0">
                <a:solidFill>
                  <a:schemeClr val="tx1"/>
                </a:solidFill>
              </a:rPr>
              <a:t>ObtainAnswerToQuestion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по </a:t>
            </a:r>
            <a:r>
              <a:rPr lang="en-US" sz="1400" dirty="0" smtClean="0">
                <a:solidFill>
                  <a:schemeClr val="tx1"/>
                </a:solidFill>
              </a:rPr>
              <a:t>SOAP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 Вызов метода 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34</a:t>
            </a:fld>
            <a:endParaRPr lang="ru-RU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52339"/>
            <a:ext cx="79152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4932040" y="4836715"/>
            <a:ext cx="3456384" cy="504056"/>
          </a:xfrm>
          <a:prstGeom prst="wedgeRoundRectCallout">
            <a:avLst>
              <a:gd name="adj1" fmla="val -78401"/>
              <a:gd name="adj2" fmla="val -1394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Ответ  метода </a:t>
            </a:r>
            <a:r>
              <a:rPr lang="en-US" sz="1400" dirty="0" smtClean="0">
                <a:solidFill>
                  <a:schemeClr val="tx1"/>
                </a:solidFill>
              </a:rPr>
              <a:t>ObtainAnswerToQuestion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по </a:t>
            </a:r>
            <a:r>
              <a:rPr lang="en-US" sz="1400" dirty="0" smtClean="0">
                <a:solidFill>
                  <a:schemeClr val="tx1"/>
                </a:solidFill>
              </a:rPr>
              <a:t>SOAP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6481415" cy="885825"/>
          </a:xfrm>
        </p:spPr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 Вызов метода службы</a:t>
            </a:r>
            <a:r>
              <a:rPr lang="en-US" dirty="0" smtClean="0"/>
              <a:t> </a:t>
            </a:r>
            <a:r>
              <a:rPr lang="ru-RU" dirty="0" smtClean="0"/>
              <a:t>с помощью </a:t>
            </a:r>
            <a:r>
              <a:rPr lang="en-US" dirty="0" smtClean="0"/>
              <a:t>HTTP-</a:t>
            </a:r>
            <a:r>
              <a:rPr lang="ru-RU" dirty="0" smtClean="0"/>
              <a:t>метода </a:t>
            </a:r>
            <a:r>
              <a:rPr lang="en-US" dirty="0" smtClean="0"/>
              <a:t>POST</a:t>
            </a:r>
            <a:r>
              <a:rPr lang="ru-RU" dirty="0" smtClean="0"/>
              <a:t>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35</a:t>
            </a:fld>
            <a:endParaRPr lang="ru-RU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79512" y="1412776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POST /MagicEightBallService HTTP/1.1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Content-Type: text/xml; charset=utf-8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SOAPAction: "http://MyCompany.com/</a:t>
            </a:r>
            <a:r>
              <a:rPr lang="en-US" dirty="0" err="1">
                <a:solidFill>
                  <a:schemeClr val="tx1"/>
                </a:solidFill>
              </a:rPr>
              <a:t>IEightBall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ObtainAnswerToQuestion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Host: 172.20.10.131:8080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Content-Length: 354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Expect: 100-continue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&lt;?xml version="1.0" encoding="utf-8"?&gt;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&lt;soap:Envelope xmlns:soap="http://schemas.xmlsoap.org/soap/envelope/"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xmlns:xsi="http://www.w3.org/2001/XMLSchema-instance" </a:t>
            </a:r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xmlns:xsd</a:t>
            </a:r>
            <a:r>
              <a:rPr lang="en-US" dirty="0">
                <a:solidFill>
                  <a:schemeClr val="tx1"/>
                </a:solidFill>
              </a:rPr>
              <a:t>="http://www.w3.org/2001/XMLSchema"&gt;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 &lt;soap:Body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 smtClean="0">
              <a:solidFill>
                <a:schemeClr val="tx1"/>
              </a:solidFill>
            </a:endParaRPr>
          </a:p>
          <a:p>
            <a:pPr algn="just"/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    </a:t>
            </a: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ObtainAnswerToQuestion xmlns="http://MyCompany.com"&gt;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ru-RU" dirty="0" smtClean="0">
                <a:solidFill>
                  <a:schemeClr val="tx1"/>
                </a:solidFill>
              </a:rPr>
              <a:t>        </a:t>
            </a: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userQuestion&gt;1&lt;/userQuestion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ru-RU" dirty="0" smtClean="0">
              <a:solidFill>
                <a:schemeClr val="tx1"/>
              </a:solidFill>
            </a:endParaRPr>
          </a:p>
          <a:p>
            <a:pPr algn="just"/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     </a:t>
            </a:r>
            <a:r>
              <a:rPr lang="en-US" dirty="0" smtClean="0">
                <a:solidFill>
                  <a:schemeClr val="tx1"/>
                </a:solidFill>
              </a:rPr>
              <a:t>&lt;/</a:t>
            </a:r>
            <a:r>
              <a:rPr lang="en-US" dirty="0">
                <a:solidFill>
                  <a:schemeClr val="tx1"/>
                </a:solidFill>
              </a:rPr>
              <a:t>ObtainAnswerToQuestion&gt;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 &lt;/soap:Body&gt;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&lt;/soap:Envelope&gt;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4788024" y="2420888"/>
            <a:ext cx="3856012" cy="936104"/>
          </a:xfrm>
          <a:prstGeom prst="wedgeRoundRectCallout">
            <a:avLst>
              <a:gd name="adj1" fmla="val -84422"/>
              <a:gd name="adj2" fmla="val -3815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Вызов метода </a:t>
            </a:r>
            <a:r>
              <a:rPr lang="en-US" sz="1400" dirty="0" smtClean="0">
                <a:solidFill>
                  <a:schemeClr val="tx1"/>
                </a:solidFill>
              </a:rPr>
              <a:t>ObtainAnswerToQuestion</a:t>
            </a:r>
            <a:r>
              <a:rPr lang="ru-RU" sz="1400" dirty="0" smtClean="0">
                <a:solidFill>
                  <a:schemeClr val="tx1"/>
                </a:solidFill>
              </a:rPr>
              <a:t> службы </a:t>
            </a:r>
            <a:r>
              <a:rPr lang="en-US" sz="1400" dirty="0" smtClean="0">
                <a:solidFill>
                  <a:schemeClr val="tx1"/>
                </a:solidFill>
              </a:rPr>
              <a:t>MagicEightBallService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 помощью </a:t>
            </a:r>
            <a:r>
              <a:rPr lang="en-US" sz="1400" dirty="0" smtClean="0">
                <a:solidFill>
                  <a:schemeClr val="tx1"/>
                </a:solidFill>
              </a:rPr>
              <a:t>HTTP</a:t>
            </a:r>
            <a:r>
              <a:rPr lang="ru-RU" sz="1400" dirty="0" smtClean="0">
                <a:solidFill>
                  <a:schemeClr val="tx1"/>
                </a:solidFill>
              </a:rPr>
              <a:t>-метода </a:t>
            </a:r>
            <a:r>
              <a:rPr lang="en-US" sz="1400" dirty="0" smtClean="0">
                <a:solidFill>
                  <a:schemeClr val="tx1"/>
                </a:solidFill>
              </a:rPr>
              <a:t>POST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4987838" y="5391493"/>
            <a:ext cx="3456384" cy="1038041"/>
          </a:xfrm>
          <a:prstGeom prst="wedgeRoundRectCallout">
            <a:avLst>
              <a:gd name="adj1" fmla="val -49190"/>
              <a:gd name="adj2" fmla="val -6890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Само </a:t>
            </a:r>
            <a:r>
              <a:rPr lang="en-US" sz="1400" dirty="0" smtClean="0">
                <a:solidFill>
                  <a:schemeClr val="tx1"/>
                </a:solidFill>
              </a:rPr>
              <a:t>SOAP-</a:t>
            </a:r>
            <a:r>
              <a:rPr lang="ru-RU" sz="1400" dirty="0" smtClean="0">
                <a:solidFill>
                  <a:schemeClr val="tx1"/>
                </a:solidFill>
              </a:rPr>
              <a:t>сообщение, которое вызывает метод </a:t>
            </a:r>
            <a:r>
              <a:rPr lang="en-US" sz="1400" dirty="0" smtClean="0">
                <a:solidFill>
                  <a:schemeClr val="tx1"/>
                </a:solidFill>
              </a:rPr>
              <a:t>ObtainAnswerToQuestion</a:t>
            </a:r>
            <a:r>
              <a:rPr lang="ru-RU" sz="1400" dirty="0" smtClean="0">
                <a:solidFill>
                  <a:schemeClr val="tx1"/>
                </a:solidFill>
              </a:rPr>
              <a:t> с параметром </a:t>
            </a:r>
            <a:r>
              <a:rPr lang="en-US" sz="1400" dirty="0" smtClean="0">
                <a:solidFill>
                  <a:schemeClr val="tx1"/>
                </a:solidFill>
              </a:rPr>
              <a:t>userQuestion = 1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035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Пример службы </a:t>
            </a:r>
            <a:r>
              <a:rPr lang="en-US" dirty="0" smtClean="0"/>
              <a:t>WCF</a:t>
            </a:r>
            <a:r>
              <a:rPr lang="ru-RU" dirty="0" smtClean="0"/>
              <a:t>. Ответ 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36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56792"/>
            <a:ext cx="864096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HTTP/1.1 200 OK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Content-Length: 264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Content-Type: text/xml; charset=utf-8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Server: Microsoft-HTTPAPI/2.0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Date: Fri, 18 Oct 2013 12:04:42 GMT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&lt;s:Envelope xmlns:s="http://schemas.xmlsoap.org/soap/envelope/"&gt;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&lt;s:Body&gt;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&lt;ObtainAnswerToQuestionResponse xmlns="http://MyCompany.com"&gt;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 &lt;ObtainAnswerToQuestionResult&gt;Ask again later&lt;/ObtainAnswerToQuestionResult&gt;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&lt;/ObtainAnswerToQuestionResponse&gt;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&lt;/s:Body&gt;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&lt;/s:Envelope&gt;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кругленная прямоугольная выноска 5"/>
          <p:cNvSpPr/>
          <p:nvPr/>
        </p:nvSpPr>
        <p:spPr bwMode="auto">
          <a:xfrm>
            <a:off x="4987838" y="5391494"/>
            <a:ext cx="2752514" cy="519020"/>
          </a:xfrm>
          <a:prstGeom prst="wedgeRoundRectCallout">
            <a:avLst>
              <a:gd name="adj1" fmla="val -45730"/>
              <a:gd name="adj2" fmla="val -15515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Ответное  </a:t>
            </a:r>
            <a:r>
              <a:rPr lang="en-US" sz="1400" dirty="0" smtClean="0">
                <a:solidFill>
                  <a:schemeClr val="tx1"/>
                </a:solidFill>
              </a:rPr>
              <a:t>SOAP-</a:t>
            </a:r>
            <a:r>
              <a:rPr lang="ru-RU" sz="1400" dirty="0" smtClean="0">
                <a:solidFill>
                  <a:schemeClr val="tx1"/>
                </a:solidFill>
              </a:rPr>
              <a:t>сообщение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8905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2520280"/>
          </a:xfrm>
        </p:spPr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>Для чего необходим </a:t>
            </a:r>
            <a:r>
              <a:rPr lang="en-US" dirty="0" smtClean="0"/>
              <a:t>Service Registry </a:t>
            </a:r>
            <a:br>
              <a:rPr lang="en-US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Поиск </a:t>
            </a:r>
            <a:r>
              <a:rPr lang="ru-RU" dirty="0"/>
              <a:t>точек подключения к службам </a:t>
            </a:r>
            <a:r>
              <a:rPr lang="en-US" dirty="0"/>
              <a:t>FORIS </a:t>
            </a:r>
            <a:r>
              <a:rPr lang="ru-RU" dirty="0"/>
              <a:t>в </a:t>
            </a:r>
            <a:r>
              <a:rPr lang="en-US" dirty="0"/>
              <a:t>Service Registry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dirty="0" smtClean="0"/>
              <a:t>Service Registry </a:t>
            </a: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Для чего необходим </a:t>
            </a:r>
            <a:r>
              <a:rPr lang="en-US" dirty="0" smtClean="0"/>
              <a:t>Service Registry 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38</a:t>
            </a:fld>
            <a:endParaRPr lang="ru-RU" dirty="0" smtClean="0"/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2123728" y="2717720"/>
            <a:ext cx="6336704" cy="7200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323528" y="2141656"/>
            <a:ext cx="1800200" cy="1287344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   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Управление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потоком заданий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</a:rPr>
              <a:t>        Workflow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cxnSp>
        <p:nvCxnSpPr>
          <p:cNvPr id="16" name="Прямая со стрелкой 15"/>
          <p:cNvCxnSpPr/>
          <p:nvPr/>
        </p:nvCxnSpPr>
        <p:spPr bwMode="auto">
          <a:xfrm>
            <a:off x="4499992" y="2276872"/>
            <a:ext cx="0" cy="432048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 flipV="1">
            <a:off x="4211960" y="2852936"/>
            <a:ext cx="0" cy="36004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Прямая со стрелкой 22"/>
          <p:cNvCxnSpPr/>
          <p:nvPr/>
        </p:nvCxnSpPr>
        <p:spPr bwMode="auto">
          <a:xfrm>
            <a:off x="7380312" y="2204864"/>
            <a:ext cx="0" cy="432048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Прямая со стрелкой 24"/>
          <p:cNvCxnSpPr/>
          <p:nvPr/>
        </p:nvCxnSpPr>
        <p:spPr bwMode="auto">
          <a:xfrm flipV="1">
            <a:off x="7092280" y="2852936"/>
            <a:ext cx="0" cy="36004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Скругленный прямоугольник 20"/>
          <p:cNvSpPr/>
          <p:nvPr/>
        </p:nvSpPr>
        <p:spPr bwMode="auto">
          <a:xfrm>
            <a:off x="3203848" y="1340768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Сервис 1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     ServiceHost</a:t>
            </a:r>
            <a:r>
              <a:rPr lang="ru-RU" sz="1400" dirty="0" smtClean="0">
                <a:solidFill>
                  <a:schemeClr val="tx1"/>
                </a:solidFill>
              </a:rPr>
              <a:t>1</a:t>
            </a:r>
            <a:r>
              <a:rPr lang="en-US" sz="1400" dirty="0" smtClean="0">
                <a:solidFill>
                  <a:schemeClr val="tx1"/>
                </a:solidFill>
              </a:rPr>
              <a:t>.config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 bwMode="auto">
          <a:xfrm>
            <a:off x="6012160" y="1268760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Клиент 2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</a:t>
            </a:r>
            <a:r>
              <a:rPr lang="ru-RU" sz="1400" dirty="0" smtClean="0">
                <a:solidFill>
                  <a:schemeClr val="tx1"/>
                </a:solidFill>
              </a:rPr>
              <a:t>    </a:t>
            </a:r>
            <a:r>
              <a:rPr lang="en-US" sz="1400" dirty="0" smtClean="0">
                <a:solidFill>
                  <a:schemeClr val="tx1"/>
                </a:solidFill>
              </a:rPr>
              <a:t>ServiceClient</a:t>
            </a:r>
            <a:r>
              <a:rPr lang="ru-RU" sz="1400" dirty="0" smtClean="0">
                <a:solidFill>
                  <a:schemeClr val="tx1"/>
                </a:solidFill>
              </a:rPr>
              <a:t>2</a:t>
            </a:r>
            <a:r>
              <a:rPr lang="en-US" sz="1400" dirty="0" smtClean="0">
                <a:solidFill>
                  <a:schemeClr val="tx1"/>
                </a:solidFill>
              </a:rPr>
              <a:t>.config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9" name="Скругленный прямоугольник 28"/>
          <p:cNvSpPr/>
          <p:nvPr/>
        </p:nvSpPr>
        <p:spPr bwMode="auto">
          <a:xfrm>
            <a:off x="3203848" y="3284984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Клиент 1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   ServiceClient</a:t>
            </a:r>
            <a:r>
              <a:rPr lang="ru-RU" sz="1400" dirty="0" smtClean="0">
                <a:solidFill>
                  <a:schemeClr val="tx1"/>
                </a:solidFill>
              </a:rPr>
              <a:t>1</a:t>
            </a:r>
            <a:r>
              <a:rPr lang="en-US" sz="1400" dirty="0" smtClean="0">
                <a:solidFill>
                  <a:schemeClr val="tx1"/>
                </a:solidFill>
              </a:rPr>
              <a:t>.config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 bwMode="auto">
          <a:xfrm>
            <a:off x="6228184" y="3284984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Сервис 2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    ServiceHost2.config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9512" y="4725144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Для служб и их клиентов необходимо поддерживать в актуальном состоянии конфигурационные файлы </a:t>
            </a:r>
            <a:r>
              <a:rPr lang="en-US" dirty="0" smtClean="0">
                <a:solidFill>
                  <a:schemeClr val="tx1"/>
                </a:solidFill>
              </a:rPr>
              <a:t>ServiceHost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config</a:t>
            </a:r>
            <a:r>
              <a:rPr lang="ru-RU" dirty="0" smtClean="0">
                <a:solidFill>
                  <a:schemeClr val="tx1"/>
                </a:solidFill>
              </a:rPr>
              <a:t> и </a:t>
            </a:r>
            <a:r>
              <a:rPr lang="en-US" dirty="0" smtClean="0">
                <a:solidFill>
                  <a:schemeClr val="tx1"/>
                </a:solidFill>
              </a:rPr>
              <a:t>ServiceClient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config </a:t>
            </a:r>
            <a:r>
              <a:rPr lang="ru-RU" dirty="0" smtClean="0">
                <a:solidFill>
                  <a:schemeClr val="tx1"/>
                </a:solidFill>
              </a:rPr>
              <a:t>(название и структура файлов могут отличаться и зависят от типа служб). Когда служб много и они находятся на различных серверах, поддерживать корректные настройки данных конфигурационных файлов “вручную” становится проблематично и потенциально ведет к созданию ошибок и некорректной работе всей системы.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Для чего необходим </a:t>
            </a:r>
            <a:r>
              <a:rPr lang="en-US" dirty="0" smtClean="0"/>
              <a:t>Service Registry 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39</a:t>
            </a:fld>
            <a:endParaRPr lang="ru-RU" dirty="0" smtClean="0"/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3419872" y="1268760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Сервис 1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ServiceRegistry.Client.dll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2123728" y="2717720"/>
            <a:ext cx="6336704" cy="7200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323528" y="1844824"/>
            <a:ext cx="1800200" cy="1296144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</a:rPr>
              <a:t>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</a:rPr>
              <a:t>     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Управление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потоком заданий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Workflow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cxnSp>
        <p:nvCxnSpPr>
          <p:cNvPr id="16" name="Прямая со стрелкой 15"/>
          <p:cNvCxnSpPr/>
          <p:nvPr/>
        </p:nvCxnSpPr>
        <p:spPr bwMode="auto">
          <a:xfrm>
            <a:off x="4644008" y="2204864"/>
            <a:ext cx="0" cy="432048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 flipV="1">
            <a:off x="4427984" y="2852936"/>
            <a:ext cx="0" cy="36004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Прямая со стрелкой 22"/>
          <p:cNvCxnSpPr/>
          <p:nvPr/>
        </p:nvCxnSpPr>
        <p:spPr bwMode="auto">
          <a:xfrm>
            <a:off x="7452320" y="2204864"/>
            <a:ext cx="0" cy="432048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Прямая со стрелкой 24"/>
          <p:cNvCxnSpPr/>
          <p:nvPr/>
        </p:nvCxnSpPr>
        <p:spPr bwMode="auto">
          <a:xfrm flipV="1">
            <a:off x="7236296" y="2852936"/>
            <a:ext cx="0" cy="360040"/>
          </a:xfrm>
          <a:prstGeom prst="straightConnector1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Скругленный прямоугольник 19"/>
          <p:cNvSpPr/>
          <p:nvPr/>
        </p:nvSpPr>
        <p:spPr bwMode="auto">
          <a:xfrm>
            <a:off x="6228184" y="1268760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Клиент 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  ServiceRegistry.Client.dll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 bwMode="auto">
          <a:xfrm>
            <a:off x="3491880" y="3284984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Клиент 1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ServiceRegistry.Client.dll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 bwMode="auto">
          <a:xfrm>
            <a:off x="6300192" y="3284984"/>
            <a:ext cx="2232248" cy="914400"/>
          </a:xfrm>
          <a:prstGeom prst="round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ru-RU" dirty="0" smtClean="0">
                <a:solidFill>
                  <a:schemeClr val="tx1"/>
                </a:solidFill>
              </a:rPr>
              <a:t> Сервис 2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  ServiceRegistry.Client.dll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tx1"/>
                </a:solidFill>
              </a:rPr>
              <a:t>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323528" y="3429000"/>
            <a:ext cx="2088232" cy="2664296"/>
          </a:xfrm>
          <a:prstGeom prst="rect">
            <a:avLst/>
          </a:prstGeom>
          <a:solidFill>
            <a:schemeClr val="accent1">
              <a:alpha val="4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Блок-схема: магнитный диск 27"/>
          <p:cNvSpPr/>
          <p:nvPr/>
        </p:nvSpPr>
        <p:spPr bwMode="auto">
          <a:xfrm>
            <a:off x="611560" y="3933056"/>
            <a:ext cx="1584176" cy="2016224"/>
          </a:xfrm>
          <a:prstGeom prst="flowChartMagneticDisk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4653136"/>
            <a:ext cx="1368152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service1.config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service2.config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service3.config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service4.config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36" name="Прямая со стрелкой 35"/>
          <p:cNvCxnSpPr/>
          <p:nvPr/>
        </p:nvCxnSpPr>
        <p:spPr bwMode="auto">
          <a:xfrm flipH="1">
            <a:off x="2555776" y="4365104"/>
            <a:ext cx="2592288" cy="7920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Прямая со стрелкой 38"/>
          <p:cNvCxnSpPr/>
          <p:nvPr/>
        </p:nvCxnSpPr>
        <p:spPr bwMode="auto">
          <a:xfrm flipH="1">
            <a:off x="2627784" y="4365104"/>
            <a:ext cx="4680520" cy="136815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 rot="20594478">
            <a:off x="2413608" y="4504089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Create Configured Proxy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5536" y="3501008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 Service Registry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20610933">
            <a:off x="3703501" y="468653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Create Configured Host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43808" y="5733256"/>
            <a:ext cx="6120680" cy="830997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Service Registry </a:t>
            </a:r>
            <a:r>
              <a:rPr lang="ru-RU" dirty="0" smtClean="0">
                <a:solidFill>
                  <a:schemeClr val="tx1"/>
                </a:solidFill>
              </a:rPr>
              <a:t>позволяет автоматизировать процесс создания хостов служб и сконфигурированных экземпляров прокси для клиентов служб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Что такое </a:t>
            </a:r>
            <a:r>
              <a:rPr lang="en-US" dirty="0" smtClean="0"/>
              <a:t>FIGA/IL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</a:t>
            </a:fld>
            <a:endParaRPr lang="ru-RU" dirty="0" smtClean="0"/>
          </a:p>
        </p:txBody>
      </p:sp>
      <p:pic>
        <p:nvPicPr>
          <p:cNvPr id="1026" name="Picture 2" descr="https://wiki.bss.nvision-group.com/download/attachments/10342858/foris_il_mmap%5B1%5D.png?version=1&amp;modificationDate=144958725389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348880"/>
            <a:ext cx="7096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1196752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FORIS Interface Layer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ru-RU" dirty="0">
                <a:solidFill>
                  <a:schemeClr val="tx1"/>
                </a:solidFill>
              </a:rPr>
              <a:t>проект также известен как </a:t>
            </a:r>
            <a:r>
              <a:rPr lang="en-US" b="1" dirty="0">
                <a:solidFill>
                  <a:schemeClr val="tx1"/>
                </a:solidFill>
              </a:rPr>
              <a:t>Foris Interface Gateway Adapter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представляет собой интерфейсный слой между подсистемами </a:t>
            </a:r>
            <a:r>
              <a:rPr lang="en-US" dirty="0">
                <a:solidFill>
                  <a:schemeClr val="tx1"/>
                </a:solidFill>
              </a:rPr>
              <a:t>FORIS </a:t>
            </a:r>
            <a:r>
              <a:rPr lang="ru-RU" dirty="0">
                <a:solidFill>
                  <a:schemeClr val="tx1"/>
                </a:solidFill>
              </a:rPr>
              <a:t>и системами сторонних компаний, например такими как </a:t>
            </a:r>
            <a:r>
              <a:rPr lang="en-US" dirty="0">
                <a:solidFill>
                  <a:schemeClr val="tx1"/>
                </a:solidFill>
              </a:rPr>
              <a:t>Oracle Siebel CRM </a:t>
            </a:r>
            <a:r>
              <a:rPr lang="ru-RU" dirty="0">
                <a:solidFill>
                  <a:schemeClr val="tx1"/>
                </a:solidFill>
              </a:rPr>
              <a:t>и сервисами </a:t>
            </a:r>
            <a:r>
              <a:rPr lang="en-US" dirty="0">
                <a:solidFill>
                  <a:schemeClr val="tx1"/>
                </a:solidFill>
              </a:rPr>
              <a:t>Vodafone.</a:t>
            </a:r>
            <a:r>
              <a:rPr lang="ru-RU" b="1" dirty="0" smtClean="0">
                <a:solidFill>
                  <a:schemeClr val="tx1"/>
                </a:solidFill>
              </a:rPr>
              <a:t> </a:t>
            </a:r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92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Предоставление сведения о службах,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их конфигурации и серверах развертывания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40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340768"/>
            <a:ext cx="8640960" cy="29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Service Registry – это система входящая в состав Workflow Suite, которая предоставляет сведения о службах, использующихся в компании, их конфигурации (протоколах доступа, параметрам подключения и т.д) и серверах развёртывания.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Service Registry </a:t>
            </a:r>
            <a:r>
              <a:rPr lang="ru-RU" dirty="0" smtClean="0">
                <a:solidFill>
                  <a:schemeClr val="tx1"/>
                </a:solidFill>
              </a:rPr>
              <a:t>также предоставляет сервисы, основанные на этой информации – такие как создание сконфигурированного экземпляра прокси. </a:t>
            </a:r>
          </a:p>
          <a:p>
            <a:pPr algn="just"/>
            <a:endParaRPr lang="ru-RU" dirty="0" smtClean="0">
              <a:solidFill>
                <a:schemeClr val="tx1"/>
              </a:solidFill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Реестр служб с соответствующей информацией хранится в конфигурационной базе данных </a:t>
            </a:r>
            <a:r>
              <a:rPr lang="en-US" dirty="0" smtClean="0">
                <a:solidFill>
                  <a:schemeClr val="tx1"/>
                </a:solidFill>
              </a:rPr>
              <a:t>Service Registry. </a:t>
            </a:r>
            <a:r>
              <a:rPr lang="ru-RU" dirty="0" smtClean="0">
                <a:solidFill>
                  <a:schemeClr val="tx1"/>
                </a:solidFill>
              </a:rPr>
              <a:t>Предварительно администратор системы должен внести информацию о службах в конфигурационную базу с помощью </a:t>
            </a:r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консоли или консольной утилиты регистрации служб.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 smtClean="0"/>
              <a:t>Создание сконфигурированного экземпляра прокси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для клиентов служб 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41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340768"/>
            <a:ext cx="8784976" cy="344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Клиенты системы </a:t>
            </a:r>
            <a:r>
              <a:rPr lang="en-US" dirty="0" smtClean="0">
                <a:solidFill>
                  <a:schemeClr val="tx1"/>
                </a:solidFill>
              </a:rPr>
              <a:t>Service Registry </a:t>
            </a:r>
            <a:r>
              <a:rPr lang="ru-RU" dirty="0" smtClean="0">
                <a:solidFill>
                  <a:schemeClr val="tx1"/>
                </a:solidFill>
              </a:rPr>
              <a:t>(службы и их клиенты) используют библиотеку динамического связывания </a:t>
            </a:r>
            <a:r>
              <a:rPr lang="en-US" dirty="0" smtClean="0">
                <a:solidFill>
                  <a:schemeClr val="tx1"/>
                </a:solidFill>
              </a:rPr>
              <a:t>Marti.ServiceRegistry.Client.dll. </a:t>
            </a:r>
            <a:r>
              <a:rPr lang="ru-RU" dirty="0" smtClean="0">
                <a:solidFill>
                  <a:schemeClr val="tx1"/>
                </a:solidFill>
              </a:rPr>
              <a:t>Данная библиотека содержит класс, в котором определены два метода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ru-RU" dirty="0" smtClean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ru-RU" dirty="0" smtClean="0">
                <a:solidFill>
                  <a:schemeClr val="tx1"/>
                </a:solidFill>
              </a:rPr>
              <a:t> создание сконфигурированного экземпляра прокси-класса службы -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b="1" dirty="0" smtClean="0">
                <a:solidFill>
                  <a:schemeClr val="tx1"/>
                </a:solidFill>
              </a:rPr>
              <a:t>CreateConfiguredProxy</a:t>
            </a:r>
            <a:endParaRPr lang="ru-RU" b="1" dirty="0" smtClean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ru-RU" dirty="0" smtClean="0">
                <a:solidFill>
                  <a:schemeClr val="tx1"/>
                </a:solidFill>
              </a:rPr>
              <a:t> создание сконфигурированного экземпляра хоста службы 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CreateConfiguredHost</a:t>
            </a:r>
            <a:endParaRPr lang="ru-RU" b="1" dirty="0" smtClean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Клиенты </a:t>
            </a:r>
            <a:r>
              <a:rPr lang="en-US" dirty="0" smtClean="0">
                <a:solidFill>
                  <a:schemeClr val="tx1"/>
                </a:solidFill>
              </a:rPr>
              <a:t>Service Registry </a:t>
            </a:r>
            <a:r>
              <a:rPr lang="ru-RU" dirty="0" smtClean="0">
                <a:solidFill>
                  <a:schemeClr val="tx1"/>
                </a:solidFill>
              </a:rPr>
              <a:t>вызывают данные методы, чтобы получить необходимый для их работы сконфигурированный экземпляр прокси.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точек подключения к службам </a:t>
            </a:r>
            <a:r>
              <a:rPr lang="en-US" dirty="0"/>
              <a:t>FORIS </a:t>
            </a:r>
            <a:r>
              <a:rPr lang="ru-RU" dirty="0"/>
              <a:t>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Service </a:t>
            </a:r>
            <a:r>
              <a:rPr lang="en-US" dirty="0"/>
              <a:t>Registry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42</a:t>
            </a:fld>
            <a:endParaRPr lang="ru-RU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412776"/>
            <a:ext cx="8208912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Единица развёртывания </a:t>
            </a:r>
            <a:r>
              <a:rPr lang="ru-RU" dirty="0" smtClean="0">
                <a:solidFill>
                  <a:schemeClr val="tx1"/>
                </a:solidFill>
              </a:rPr>
              <a:t>- это объединение служб, к которым применяются единые настройки (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настройки привязок, поведений, сервера развёртывания, настройки конечных точек и т.д.).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Названия единиц развертывания в </a:t>
            </a:r>
            <a:r>
              <a:rPr lang="en-US" dirty="0" smtClean="0">
                <a:solidFill>
                  <a:schemeClr val="tx1"/>
                </a:solidFill>
              </a:rPr>
              <a:t>Service Registry </a:t>
            </a:r>
            <a:r>
              <a:rPr lang="ru-RU" dirty="0" smtClean="0">
                <a:solidFill>
                  <a:schemeClr val="tx1"/>
                </a:solidFill>
              </a:rPr>
              <a:t>приблизительно соответствует названиям подсистем </a:t>
            </a:r>
            <a:r>
              <a:rPr lang="en-US" dirty="0" smtClean="0">
                <a:solidFill>
                  <a:schemeClr val="tx1"/>
                </a:solidFill>
              </a:rPr>
              <a:t>FORIS. </a:t>
            </a:r>
            <a:endParaRPr lang="ru-RU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573016"/>
            <a:ext cx="8640960" cy="14219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basicHttpBinding – </a:t>
            </a:r>
            <a:r>
              <a:rPr lang="ru-RU" dirty="0" smtClean="0">
                <a:solidFill>
                  <a:schemeClr val="tx1"/>
                </a:solidFill>
              </a:rPr>
              <a:t>эта привязка использует </a:t>
            </a:r>
            <a:r>
              <a:rPr lang="en-US" dirty="0" smtClean="0">
                <a:solidFill>
                  <a:schemeClr val="tx1"/>
                </a:solidFill>
              </a:rPr>
              <a:t>HTTP </a:t>
            </a:r>
            <a:r>
              <a:rPr lang="ru-RU" dirty="0" smtClean="0">
                <a:solidFill>
                  <a:schemeClr val="tx1"/>
                </a:solidFill>
              </a:rPr>
              <a:t>в качестве транспорта и </a:t>
            </a:r>
            <a:r>
              <a:rPr lang="en-US" dirty="0" smtClean="0">
                <a:solidFill>
                  <a:schemeClr val="tx1"/>
                </a:solidFill>
              </a:rPr>
              <a:t>Text/XML </a:t>
            </a:r>
            <a:r>
              <a:rPr lang="ru-RU" dirty="0" smtClean="0">
                <a:solidFill>
                  <a:schemeClr val="tx1"/>
                </a:solidFill>
              </a:rPr>
              <a:t>в качестве метода кодирования сообщений по умолчанию.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en-US" dirty="0" smtClean="0">
                <a:solidFill>
                  <a:schemeClr val="tx1"/>
                </a:solidFill>
              </a:rPr>
              <a:t>SoapUI </a:t>
            </a:r>
            <a:r>
              <a:rPr lang="ru-RU" dirty="0" smtClean="0">
                <a:solidFill>
                  <a:schemeClr val="tx1"/>
                </a:solidFill>
              </a:rPr>
              <a:t>и </a:t>
            </a:r>
            <a:r>
              <a:rPr lang="en-US" dirty="0" smtClean="0">
                <a:solidFill>
                  <a:schemeClr val="tx1"/>
                </a:solidFill>
              </a:rPr>
              <a:t>WebService Studio </a:t>
            </a:r>
            <a:r>
              <a:rPr lang="ru-RU" dirty="0" smtClean="0">
                <a:solidFill>
                  <a:schemeClr val="tx1"/>
                </a:solidFill>
              </a:rPr>
              <a:t>можно обращаться к службам </a:t>
            </a:r>
            <a:r>
              <a:rPr lang="en-US" dirty="0" smtClean="0">
                <a:solidFill>
                  <a:schemeClr val="tx1"/>
                </a:solidFill>
              </a:rPr>
              <a:t>FORIS</a:t>
            </a:r>
            <a:r>
              <a:rPr lang="ru-RU" dirty="0" smtClean="0">
                <a:solidFill>
                  <a:schemeClr val="tx1"/>
                </a:solidFill>
              </a:rPr>
              <a:t>, у которых есть привязка </a:t>
            </a:r>
            <a:r>
              <a:rPr lang="en-US" dirty="0" smtClean="0">
                <a:solidFill>
                  <a:schemeClr val="tx1"/>
                </a:solidFill>
              </a:rPr>
              <a:t>basicHttpBinding. </a:t>
            </a:r>
            <a:r>
              <a:rPr lang="ru-RU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49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точек подключения к службам </a:t>
            </a:r>
            <a:r>
              <a:rPr lang="en-US" dirty="0"/>
              <a:t>FORIS </a:t>
            </a:r>
            <a:r>
              <a:rPr lang="ru-RU" dirty="0"/>
              <a:t>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Service </a:t>
            </a:r>
            <a:r>
              <a:rPr lang="en-US" dirty="0"/>
              <a:t>Registry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43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1"/>
            <a:ext cx="8231984" cy="54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кругленная прямоугольная выноска 7"/>
          <p:cNvSpPr/>
          <p:nvPr/>
        </p:nvSpPr>
        <p:spPr bwMode="auto">
          <a:xfrm>
            <a:off x="1475656" y="3700264"/>
            <a:ext cx="1368152" cy="720080"/>
          </a:xfrm>
          <a:prstGeom prst="wedgeRoundRectCallout">
            <a:avLst>
              <a:gd name="adj1" fmla="val -71872"/>
              <a:gd name="adj2" fmla="val -9128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Единица развертывания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FIGA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Скругленная прямоугольная выноска 8"/>
          <p:cNvSpPr/>
          <p:nvPr/>
        </p:nvSpPr>
        <p:spPr bwMode="auto">
          <a:xfrm>
            <a:off x="6660232" y="2647181"/>
            <a:ext cx="2160240" cy="720080"/>
          </a:xfrm>
          <a:prstGeom prst="wedgeRoundRectCallout">
            <a:avLst>
              <a:gd name="adj1" fmla="val -144345"/>
              <a:gd name="adj2" fmla="val 8464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Служба </a:t>
            </a:r>
            <a:r>
              <a:rPr lang="en-US" sz="1400" dirty="0" smtClean="0">
                <a:solidFill>
                  <a:schemeClr val="tx1"/>
                </a:solidFill>
              </a:rPr>
              <a:t>FinancialInformation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  <p:sp>
        <p:nvSpPr>
          <p:cNvPr id="11" name="Скругленная прямоугольная выноска 10"/>
          <p:cNvSpPr/>
          <p:nvPr/>
        </p:nvSpPr>
        <p:spPr bwMode="auto">
          <a:xfrm>
            <a:off x="6516216" y="5288421"/>
            <a:ext cx="1970080" cy="360040"/>
          </a:xfrm>
          <a:prstGeom prst="wedgeRoundRectCallout">
            <a:avLst>
              <a:gd name="adj1" fmla="val -21829"/>
              <a:gd name="adj2" fmla="val -27250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Адрес службы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33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Initial WSDL </a:t>
            </a:r>
            <a:r>
              <a:rPr lang="ru-RU" b="0" dirty="0" smtClean="0"/>
              <a:t>адрес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44</a:t>
            </a:fld>
            <a:endParaRPr lang="ru-RU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412776"/>
            <a:ext cx="8208912" cy="453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Единица развёртывания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FIGA</a:t>
            </a: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Служба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FinancialInformation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Адрес службы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http://msk-foris-53/ILCRM/FinancialInformation.svc</a:t>
            </a:r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ru-RU" b="1" dirty="0" smtClean="0">
                <a:solidFill>
                  <a:schemeClr val="tx1"/>
                </a:solidFill>
              </a:rPr>
              <a:t>Привязка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b="1" dirty="0" smtClean="0">
                <a:solidFill>
                  <a:schemeClr val="tx1"/>
                </a:solidFill>
              </a:rPr>
              <a:t>(байдинг)</a:t>
            </a:r>
            <a:r>
              <a:rPr lang="en-US" b="1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basicHttpBinding.FIGA.BasicHttpBinding</a:t>
            </a:r>
          </a:p>
          <a:p>
            <a:pPr algn="just"/>
            <a:endParaRPr lang="en-US" b="1" dirty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Initial WSDL </a:t>
            </a:r>
            <a:r>
              <a:rPr lang="ru-RU" dirty="0" smtClean="0">
                <a:solidFill>
                  <a:schemeClr val="tx1"/>
                </a:solidFill>
              </a:rPr>
              <a:t>адрес, по которому мы можем получить </a:t>
            </a:r>
            <a:r>
              <a:rPr lang="en-US" dirty="0" smtClean="0">
                <a:solidFill>
                  <a:schemeClr val="tx1"/>
                </a:solidFill>
              </a:rPr>
              <a:t>wsdl-</a:t>
            </a:r>
            <a:r>
              <a:rPr lang="ru-RU" dirty="0" smtClean="0">
                <a:solidFill>
                  <a:schemeClr val="tx1"/>
                </a:solidFill>
              </a:rPr>
              <a:t>описание интерфейса службы  </a:t>
            </a:r>
            <a:r>
              <a:rPr lang="en-US" dirty="0" smtClean="0">
                <a:solidFill>
                  <a:schemeClr val="tx1"/>
                </a:solidFill>
              </a:rPr>
              <a:t>FinancialInformation: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en-US" b="1" u="sng" dirty="0" smtClean="0">
                <a:solidFill>
                  <a:srgbClr val="FF0000"/>
                </a:solidFill>
                <a:hlinkClick r:id="rId4"/>
              </a:rPr>
              <a:t>http</a:t>
            </a:r>
            <a:r>
              <a:rPr lang="en-US" b="1" u="sng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b="1" u="sng" dirty="0" smtClean="0">
                <a:solidFill>
                  <a:srgbClr val="FF0000"/>
                </a:solidFill>
                <a:hlinkClick r:id="rId4"/>
              </a:rPr>
              <a:t>msk-foris-53/ILCRM/FinancialInformation.svc?WSDL</a:t>
            </a:r>
            <a:endParaRPr lang="en-US" b="1" u="sng" dirty="0" smtClean="0">
              <a:solidFill>
                <a:srgbClr val="FF0000"/>
              </a:solidFill>
            </a:endParaRPr>
          </a:p>
          <a:p>
            <a:pPr algn="just"/>
            <a:endParaRPr lang="en-US" b="1" u="sng" dirty="0">
              <a:solidFill>
                <a:srgbClr val="FF0000"/>
              </a:solidFill>
            </a:endParaRPr>
          </a:p>
          <a:p>
            <a:pPr algn="just"/>
            <a:endParaRPr lang="en-US" b="1" u="sng" dirty="0" smtClean="0">
              <a:solidFill>
                <a:srgbClr val="FF0000"/>
              </a:solidFill>
            </a:endParaRPr>
          </a:p>
          <a:p>
            <a:pPr algn="just"/>
            <a:r>
              <a:rPr lang="en-US" sz="1800" dirty="0" smtClean="0">
                <a:solidFill>
                  <a:schemeClr val="tx2"/>
                </a:solidFill>
              </a:rPr>
              <a:t>Initial WSDL </a:t>
            </a:r>
            <a:r>
              <a:rPr lang="ru-RU" sz="1800" dirty="0" smtClean="0">
                <a:solidFill>
                  <a:schemeClr val="tx2"/>
                </a:solidFill>
              </a:rPr>
              <a:t>адрес = Адрес службы из </a:t>
            </a:r>
            <a:r>
              <a:rPr lang="en-US" sz="1800" dirty="0" smtClean="0">
                <a:solidFill>
                  <a:schemeClr val="tx2"/>
                </a:solidFill>
              </a:rPr>
              <a:t>Service Registry +</a:t>
            </a:r>
            <a:r>
              <a:rPr lang="ru-RU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?WSDL</a:t>
            </a:r>
            <a:endParaRPr lang="ru-RU" sz="1800" dirty="0" smtClean="0">
              <a:solidFill>
                <a:schemeClr val="tx2"/>
              </a:solidFill>
            </a:endParaRPr>
          </a:p>
          <a:p>
            <a:pPr algn="just"/>
            <a:endParaRPr lang="ru-RU" sz="1800" dirty="0">
              <a:solidFill>
                <a:schemeClr val="tx2"/>
              </a:solidFill>
            </a:endParaRPr>
          </a:p>
          <a:p>
            <a:pPr algn="just"/>
            <a:r>
              <a:rPr lang="ru-RU" sz="1800" dirty="0" smtClean="0">
                <a:solidFill>
                  <a:schemeClr val="tx2"/>
                </a:solidFill>
              </a:rPr>
              <a:t>Выполним запрос к данно</a:t>
            </a:r>
            <a:r>
              <a:rPr lang="ru-RU" sz="1800" dirty="0">
                <a:solidFill>
                  <a:schemeClr val="tx2"/>
                </a:solidFill>
              </a:rPr>
              <a:t>й</a:t>
            </a:r>
            <a:r>
              <a:rPr lang="ru-RU" sz="1800" dirty="0" smtClean="0">
                <a:solidFill>
                  <a:schemeClr val="tx2"/>
                </a:solidFill>
              </a:rPr>
              <a:t> службе в </a:t>
            </a:r>
            <a:r>
              <a:rPr lang="en-US" sz="1800" dirty="0" smtClean="0">
                <a:solidFill>
                  <a:schemeClr val="tx2"/>
                </a:solidFill>
              </a:rPr>
              <a:t>SoapUI.</a:t>
            </a:r>
            <a:endParaRPr lang="ru-RU" sz="1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785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 к службе </a:t>
            </a:r>
            <a:r>
              <a:rPr lang="en-US" dirty="0" smtClean="0"/>
              <a:t>FORIS </a:t>
            </a:r>
            <a:r>
              <a:rPr lang="ru-RU" dirty="0" smtClean="0"/>
              <a:t>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45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3"/>
            <a:ext cx="631507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4283968" y="2780928"/>
            <a:ext cx="2232248" cy="576064"/>
          </a:xfrm>
          <a:prstGeom prst="wedgeRoundRectCallout">
            <a:avLst>
              <a:gd name="adj1" fmla="val -54397"/>
              <a:gd name="adj2" fmla="val 298933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Initial WSDL </a:t>
            </a:r>
            <a:r>
              <a:rPr lang="ru-RU" sz="1400" dirty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службы </a:t>
            </a:r>
            <a:r>
              <a:rPr lang="en-US" sz="1400" dirty="0" smtClean="0">
                <a:solidFill>
                  <a:schemeClr val="tx1"/>
                </a:solidFill>
              </a:rPr>
              <a:t>FinancialInformation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2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Загрузка </a:t>
            </a:r>
            <a:r>
              <a:rPr lang="en-US" dirty="0" smtClean="0"/>
              <a:t>WSDL</a:t>
            </a:r>
            <a:r>
              <a:rPr lang="ru-RU" dirty="0" smtClean="0"/>
              <a:t>-описания интерфейса службы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46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49339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3563888" y="3212976"/>
            <a:ext cx="3096344" cy="720080"/>
          </a:xfrm>
          <a:prstGeom prst="wedgeRoundRectCallout">
            <a:avLst>
              <a:gd name="adj1" fmla="val -50321"/>
              <a:gd name="adj2" fmla="val 15409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Идет загрузка </a:t>
            </a:r>
            <a:r>
              <a:rPr lang="en-US" sz="1400" dirty="0" smtClean="0">
                <a:solidFill>
                  <a:schemeClr val="tx1"/>
                </a:solidFill>
              </a:rPr>
              <a:t> WSDL-</a:t>
            </a:r>
            <a:r>
              <a:rPr lang="ru-RU" sz="1400" dirty="0" smtClean="0">
                <a:solidFill>
                  <a:schemeClr val="tx1"/>
                </a:solidFill>
              </a:rPr>
              <a:t>описания интерфейса  службы </a:t>
            </a:r>
            <a:r>
              <a:rPr lang="en-US" sz="1400" dirty="0" smtClean="0">
                <a:solidFill>
                  <a:schemeClr val="tx1"/>
                </a:solidFill>
              </a:rPr>
              <a:t>FinancialInformation</a:t>
            </a:r>
            <a:r>
              <a:rPr lang="ru-RU" sz="1400" dirty="0" smtClean="0">
                <a:solidFill>
                  <a:schemeClr val="tx1"/>
                </a:solidFill>
              </a:rPr>
              <a:t> в </a:t>
            </a:r>
            <a:r>
              <a:rPr lang="en-US" sz="1400" dirty="0" smtClean="0">
                <a:solidFill>
                  <a:schemeClr val="tx1"/>
                </a:solidFill>
              </a:rPr>
              <a:t>SoapUI 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447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Служба и ее методы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47</a:t>
            </a:fld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4985"/>
            <a:ext cx="8176592" cy="523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971600" y="5517232"/>
            <a:ext cx="2880320" cy="792088"/>
          </a:xfrm>
          <a:prstGeom prst="wedgeRoundRectCallout">
            <a:avLst>
              <a:gd name="adj1" fmla="val -3801"/>
              <a:gd name="adj2" fmla="val -317808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На основе </a:t>
            </a:r>
            <a:r>
              <a:rPr lang="en-US" sz="1400" dirty="0" smtClean="0">
                <a:solidFill>
                  <a:schemeClr val="tx1"/>
                </a:solidFill>
              </a:rPr>
              <a:t>WSDL-</a:t>
            </a:r>
            <a:r>
              <a:rPr lang="ru-RU" sz="1400" dirty="0" smtClean="0">
                <a:solidFill>
                  <a:schemeClr val="tx1"/>
                </a:solidFill>
              </a:rPr>
              <a:t>описания построен интерфейс службы </a:t>
            </a:r>
            <a:r>
              <a:rPr lang="en-US" sz="1400" dirty="0" smtClean="0">
                <a:solidFill>
                  <a:schemeClr val="tx1"/>
                </a:solidFill>
              </a:rPr>
              <a:t>FinancialInformation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184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2520280"/>
          </a:xfrm>
        </p:spPr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>Создание проекта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Валидация входных параметров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Сохранение проекта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>
          <a:xfrm>
            <a:off x="722312" y="2636912"/>
            <a:ext cx="8026151" cy="1008112"/>
          </a:xfrm>
        </p:spPr>
        <p:txBody>
          <a:bodyPr>
            <a:normAutofit fontScale="47500" lnSpcReduction="20000"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ru-RU" sz="5900" b="1" dirty="0" smtClean="0"/>
              <a:t>Создание нового проекта </a:t>
            </a:r>
            <a:r>
              <a:rPr lang="ru-RU" sz="5900" b="1" dirty="0"/>
              <a:t>в </a:t>
            </a:r>
            <a:r>
              <a:rPr lang="en-US" sz="5900" b="1" dirty="0"/>
              <a:t>SoapUI</a:t>
            </a:r>
            <a:r>
              <a:rPr lang="ru-RU" sz="5900" b="1" dirty="0"/>
              <a:t> и </a:t>
            </a:r>
            <a:r>
              <a:rPr lang="en-US" sz="5900" b="1" dirty="0" smtClean="0"/>
              <a:t>WSS</a:t>
            </a:r>
            <a:r>
              <a:rPr lang="ru-RU" sz="5900" b="1" dirty="0" smtClean="0"/>
              <a:t> </a:t>
            </a:r>
          </a:p>
          <a:p>
            <a:pPr marL="0" lvl="1" defTabSz="914684">
              <a:spcBef>
                <a:spcPct val="0"/>
              </a:spcBef>
              <a:defRPr/>
            </a:pPr>
            <a:endParaRPr lang="ru-RU" sz="5100" b="1" dirty="0"/>
          </a:p>
          <a:p>
            <a:pPr algn="l">
              <a:defRPr/>
            </a:pP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740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нового проекта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49</a:t>
            </a:fld>
            <a:endParaRPr lang="ru-RU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692852" cy="563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323528" y="1700808"/>
            <a:ext cx="1008112" cy="27003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54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FIGA/IL. </a:t>
            </a:r>
            <a:r>
              <a:rPr lang="ru-RU" dirty="0"/>
              <a:t>Взаимодействие </a:t>
            </a:r>
            <a:r>
              <a:rPr lang="en-US" dirty="0"/>
              <a:t>FORIS </a:t>
            </a:r>
            <a:r>
              <a:rPr lang="ru-RU" dirty="0"/>
              <a:t>с </a:t>
            </a:r>
            <a:r>
              <a:rPr lang="ru-RU" dirty="0" smtClean="0"/>
              <a:t>внешними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системами 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76414"/>
            <a:ext cx="8568952" cy="326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Типичный сценарий использования FORIS IL</a:t>
            </a:r>
            <a:r>
              <a:rPr lang="ru-RU" sz="1800" dirty="0" smtClean="0">
                <a:solidFill>
                  <a:schemeClr val="tx1"/>
                </a:solidFill>
              </a:rPr>
              <a:t>: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ru-RU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принять запрос от вызывающей системы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преобразовать содержимое запроса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вызвать FORIS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преобразовать ответ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отправить ответ вызывающей системе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1800" dirty="0">
                <a:solidFill>
                  <a:schemeClr val="tx1"/>
                </a:solidFill>
              </a:rPr>
              <a:t>либо сформировать адекватный ответ на ошибку выполнения</a:t>
            </a:r>
            <a:br>
              <a:rPr lang="ru-RU" sz="1800" dirty="0">
                <a:solidFill>
                  <a:schemeClr val="tx1"/>
                </a:solidFill>
              </a:rPr>
            </a:br>
            <a:endParaRPr lang="ru-RU" sz="1800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92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Задаем </a:t>
            </a:r>
            <a:r>
              <a:rPr lang="en-US" dirty="0" smtClean="0"/>
              <a:t>Initial WSDL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50</a:t>
            </a:fld>
            <a:endParaRPr lang="ru-RU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8521"/>
            <a:ext cx="8208912" cy="532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2771800" y="5277941"/>
            <a:ext cx="2304256" cy="455315"/>
          </a:xfrm>
          <a:prstGeom prst="wedgeRoundRectCallout">
            <a:avLst>
              <a:gd name="adj1" fmla="val 31194"/>
              <a:gd name="adj2" fmla="val -34925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Зададим </a:t>
            </a:r>
            <a:r>
              <a:rPr lang="en-US" sz="1400" dirty="0" smtClean="0">
                <a:solidFill>
                  <a:schemeClr val="tx1"/>
                </a:solidFill>
              </a:rPr>
              <a:t>Initial WSDL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219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Загрузка </a:t>
            </a:r>
            <a:r>
              <a:rPr lang="en-US" dirty="0" smtClean="0"/>
              <a:t>WSDL-</a:t>
            </a:r>
            <a:r>
              <a:rPr lang="ru-RU" dirty="0" smtClean="0"/>
              <a:t>описания интерфейса 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51</a:t>
            </a:fld>
            <a:endParaRPr lang="ru-RU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7794"/>
            <a:ext cx="8320633" cy="542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2771800" y="5277941"/>
            <a:ext cx="2736304" cy="455315"/>
          </a:xfrm>
          <a:prstGeom prst="wedgeRoundRectCallout">
            <a:avLst>
              <a:gd name="adj1" fmla="val 35741"/>
              <a:gd name="adj2" fmla="val -31577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Идет загрузка </a:t>
            </a:r>
            <a:r>
              <a:rPr lang="en-US" sz="1400" dirty="0" smtClean="0">
                <a:solidFill>
                  <a:schemeClr val="tx1"/>
                </a:solidFill>
              </a:rPr>
              <a:t>WSDL</a:t>
            </a:r>
            <a:r>
              <a:rPr lang="ru-RU" sz="1400" dirty="0" smtClean="0">
                <a:solidFill>
                  <a:schemeClr val="tx1"/>
                </a:solidFill>
              </a:rPr>
              <a:t>-описания интерфейса  службы </a:t>
            </a:r>
          </a:p>
        </p:txBody>
      </p:sp>
    </p:spTree>
    <p:extLst>
      <p:ext uri="{BB962C8B-B14F-4D97-AF65-F5344CB8AC3E}">
        <p14:creationId xmlns:p14="http://schemas.microsoft.com/office/powerpoint/2010/main" val="3487198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метода </a:t>
            </a:r>
            <a:r>
              <a:rPr lang="en-US" dirty="0" smtClean="0"/>
              <a:t>GetDebtByMsisdn </a:t>
            </a:r>
            <a:r>
              <a:rPr lang="ru-RU" dirty="0" smtClean="0"/>
              <a:t>службы </a:t>
            </a:r>
            <a:r>
              <a:rPr lang="en-US" dirty="0" smtClean="0"/>
              <a:t>FinancialInformation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52</a:t>
            </a:fld>
            <a:endParaRPr lang="ru-RU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0" y="1124744"/>
            <a:ext cx="7031168" cy="535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1043608" y="4869160"/>
            <a:ext cx="2232248" cy="576064"/>
          </a:xfrm>
          <a:prstGeom prst="wedgeRoundRectCallout">
            <a:avLst>
              <a:gd name="adj1" fmla="val -24266"/>
              <a:gd name="adj2" fmla="val -18375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Интерфейс службы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FinancialInformation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6384684" y="3429000"/>
            <a:ext cx="2592288" cy="576064"/>
          </a:xfrm>
          <a:prstGeom prst="wedgeRoundRectCallout">
            <a:avLst>
              <a:gd name="adj1" fmla="val -76603"/>
              <a:gd name="adj2" fmla="val -9943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Входные данные для метода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GetDebtByMsisdn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50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Валидация параметров запроса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53</a:t>
            </a:fld>
            <a:endParaRPr lang="ru-RU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54541" cy="541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4427984" y="4941168"/>
            <a:ext cx="2088232" cy="720080"/>
          </a:xfrm>
          <a:prstGeom prst="wedgeRoundRectCallout">
            <a:avLst>
              <a:gd name="adj1" fmla="val 57497"/>
              <a:gd name="adj2" fmla="val -38349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Вызываем контекстное меню и выбираем пункт меню </a:t>
            </a:r>
            <a:r>
              <a:rPr lang="en-US" sz="1400" dirty="0" smtClean="0">
                <a:solidFill>
                  <a:schemeClr val="tx1"/>
                </a:solidFill>
              </a:rPr>
              <a:t>Validate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204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Валидация параметров запроса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54</a:t>
            </a:fld>
            <a:endParaRPr lang="ru-RU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309073" cy="53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1187624" y="4725144"/>
            <a:ext cx="2088232" cy="576064"/>
          </a:xfrm>
          <a:prstGeom prst="wedgeRoundRectCallout">
            <a:avLst>
              <a:gd name="adj1" fmla="val 113601"/>
              <a:gd name="adj2" fmla="val -14143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Валидация прошла успешно </a:t>
            </a:r>
          </a:p>
        </p:txBody>
      </p:sp>
    </p:spTree>
    <p:extLst>
      <p:ext uri="{BB962C8B-B14F-4D97-AF65-F5344CB8AC3E}">
        <p14:creationId xmlns:p14="http://schemas.microsoft.com/office/powerpoint/2010/main" val="1892024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Выполнение запроса к службе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55</a:t>
            </a:fld>
            <a:endParaRPr lang="ru-RU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3480"/>
            <a:ext cx="7292316" cy="549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3203848" y="1970838"/>
            <a:ext cx="360040" cy="27003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755576" y="4293096"/>
            <a:ext cx="2448272" cy="576064"/>
          </a:xfrm>
          <a:prstGeom prst="wedgeRoundRectCallout">
            <a:avLst>
              <a:gd name="adj1" fmla="val 50790"/>
              <a:gd name="adj2" fmla="val -39937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Нажимаем на кнопку </a:t>
            </a:r>
            <a:r>
              <a:rPr lang="en-US" sz="1400" dirty="0" smtClean="0">
                <a:solidFill>
                  <a:schemeClr val="tx1"/>
                </a:solidFill>
              </a:rPr>
              <a:t>Submit</a:t>
            </a:r>
            <a:r>
              <a:rPr lang="ru-RU" sz="1400" dirty="0" smtClean="0">
                <a:solidFill>
                  <a:schemeClr val="tx1"/>
                </a:solidFill>
              </a:rPr>
              <a:t>, чтобы отправить запрос </a:t>
            </a:r>
          </a:p>
        </p:txBody>
      </p:sp>
    </p:spTree>
    <p:extLst>
      <p:ext uri="{BB962C8B-B14F-4D97-AF65-F5344CB8AC3E}">
        <p14:creationId xmlns:p14="http://schemas.microsoft.com/office/powerpoint/2010/main" val="4081681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 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56</a:t>
            </a:fld>
            <a:endParaRPr lang="ru-RU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78366" cy="524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3347864" y="5306514"/>
            <a:ext cx="1368152" cy="433933"/>
          </a:xfrm>
          <a:prstGeom prst="wedgeRoundRectCallout">
            <a:avLst>
              <a:gd name="adj1" fmla="val 123604"/>
              <a:gd name="adj2" fmla="val -182733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Ответ службы  </a:t>
            </a:r>
          </a:p>
        </p:txBody>
      </p:sp>
    </p:spTree>
    <p:extLst>
      <p:ext uri="{BB962C8B-B14F-4D97-AF65-F5344CB8AC3E}">
        <p14:creationId xmlns:p14="http://schemas.microsoft.com/office/powerpoint/2010/main" val="676429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проекта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57</a:t>
            </a:fld>
            <a:endParaRPr lang="ru-RU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96833" cy="5391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467544" y="2564904"/>
            <a:ext cx="1008112" cy="27003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611560" y="4941168"/>
            <a:ext cx="1368152" cy="433933"/>
          </a:xfrm>
          <a:prstGeom prst="wedgeRoundRectCallout">
            <a:avLst>
              <a:gd name="adj1" fmla="val -14242"/>
              <a:gd name="adj2" fmla="val -55808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Сохранение проекта  </a:t>
            </a:r>
          </a:p>
        </p:txBody>
      </p:sp>
    </p:spTree>
    <p:extLst>
      <p:ext uri="{BB962C8B-B14F-4D97-AF65-F5344CB8AC3E}">
        <p14:creationId xmlns:p14="http://schemas.microsoft.com/office/powerpoint/2010/main" val="2523644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проекта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SoapUI</a:t>
            </a:r>
            <a:r>
              <a:rPr lang="ru-RU" dirty="0" smtClean="0"/>
              <a:t>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58</a:t>
            </a:fld>
            <a:endParaRPr lang="ru-RU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108851" cy="54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3203848" y="3264793"/>
            <a:ext cx="3168352" cy="792087"/>
          </a:xfrm>
          <a:prstGeom prst="wedgeRoundRectCallout">
            <a:avLst>
              <a:gd name="adj1" fmla="val -9577"/>
              <a:gd name="adj2" fmla="val 9304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300" dirty="0" smtClean="0">
                <a:solidFill>
                  <a:schemeClr val="tx1"/>
                </a:solidFill>
              </a:rPr>
              <a:t> Все данные по  проекту сохраняется в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solidFill>
                  <a:schemeClr val="tx1"/>
                </a:solidFill>
              </a:rPr>
              <a:t>Xml-</a:t>
            </a:r>
            <a:r>
              <a:rPr lang="ru-RU" sz="1300" dirty="0" smtClean="0">
                <a:solidFill>
                  <a:schemeClr val="tx1"/>
                </a:solidFill>
              </a:rPr>
              <a:t>файле   </a:t>
            </a:r>
            <a:r>
              <a:rPr lang="en-US" sz="1300" dirty="0" smtClean="0">
                <a:solidFill>
                  <a:schemeClr val="tx1"/>
                </a:solidFill>
              </a:rPr>
              <a:t>FinancialInformation-soapui-project.xml</a:t>
            </a:r>
            <a:r>
              <a:rPr lang="ru-RU" sz="13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323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Сохранение проекта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59</a:t>
            </a:fld>
            <a:endParaRPr lang="ru-RU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51307" cy="543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3779912" y="5013176"/>
            <a:ext cx="3816424" cy="792087"/>
          </a:xfrm>
          <a:prstGeom prst="wedgeRoundRectCallout">
            <a:avLst>
              <a:gd name="adj1" fmla="val -34909"/>
              <a:gd name="adj2" fmla="val -133034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300" dirty="0" smtClean="0">
                <a:solidFill>
                  <a:schemeClr val="tx1"/>
                </a:solidFill>
              </a:rPr>
              <a:t>Внутри файла  проекта </a:t>
            </a:r>
            <a:r>
              <a:rPr lang="en-US" sz="1300" dirty="0" smtClean="0">
                <a:solidFill>
                  <a:schemeClr val="tx1"/>
                </a:solidFill>
              </a:rPr>
              <a:t>FinancialInformation-soapui-project.xml</a:t>
            </a:r>
            <a:r>
              <a:rPr lang="ru-RU" sz="1300" dirty="0" smtClean="0">
                <a:solidFill>
                  <a:schemeClr val="tx1"/>
                </a:solidFill>
              </a:rPr>
              <a:t> хранятся </a:t>
            </a:r>
            <a:r>
              <a:rPr lang="en-US" sz="1300" dirty="0" smtClean="0">
                <a:solidFill>
                  <a:schemeClr val="tx1"/>
                </a:solidFill>
              </a:rPr>
              <a:t>wsdl-</a:t>
            </a:r>
            <a:r>
              <a:rPr lang="ru-RU" sz="1300" dirty="0" smtClean="0">
                <a:solidFill>
                  <a:schemeClr val="tx1"/>
                </a:solidFill>
              </a:rPr>
              <a:t>описания, </a:t>
            </a:r>
            <a:r>
              <a:rPr lang="en-US" sz="1300" dirty="0" smtClean="0">
                <a:solidFill>
                  <a:schemeClr val="tx1"/>
                </a:solidFill>
              </a:rPr>
              <a:t>xsd-</a:t>
            </a:r>
            <a:r>
              <a:rPr lang="ru-RU" sz="1300" dirty="0" smtClean="0">
                <a:solidFill>
                  <a:schemeClr val="tx1"/>
                </a:solidFill>
              </a:rPr>
              <a:t>схемы, входные данные для методов служб </a:t>
            </a:r>
          </a:p>
        </p:txBody>
      </p:sp>
    </p:spTree>
    <p:extLst>
      <p:ext uri="{BB962C8B-B14F-4D97-AF65-F5344CB8AC3E}">
        <p14:creationId xmlns:p14="http://schemas.microsoft.com/office/powerpoint/2010/main" val="1140694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Схема взаимодействия подсистем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</a:t>
            </a:fld>
            <a:endParaRPr lang="ru-RU" dirty="0" smtClean="0"/>
          </a:p>
        </p:txBody>
      </p:sp>
      <p:pic>
        <p:nvPicPr>
          <p:cNvPr id="5" name="Рисунок 4" descr="C:\Documents and Settings\Administrator\Desktop\Image2.EM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84784"/>
            <a:ext cx="691276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37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Viewer. </a:t>
            </a:r>
            <a:r>
              <a:rPr lang="ru-RU" dirty="0" smtClean="0"/>
              <a:t>Просмотр </a:t>
            </a:r>
            <a:r>
              <a:rPr lang="en-US" dirty="0" smtClean="0"/>
              <a:t>WSDL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60</a:t>
            </a:fld>
            <a:endParaRPr lang="ru-RU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1477"/>
            <a:ext cx="8142709" cy="526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755576" y="4581128"/>
            <a:ext cx="2160240" cy="936104"/>
          </a:xfrm>
          <a:prstGeom prst="wedgeRoundRectCallout">
            <a:avLst>
              <a:gd name="adj1" fmla="val 19300"/>
              <a:gd name="adj2" fmla="val -280613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Чтобы посмотреть </a:t>
            </a:r>
            <a:r>
              <a:rPr lang="en-US" sz="1400" dirty="0" smtClean="0">
                <a:solidFill>
                  <a:schemeClr val="tx1"/>
                </a:solidFill>
              </a:rPr>
              <a:t>wsdl-</a:t>
            </a:r>
            <a:r>
              <a:rPr lang="ru-RU" sz="1400" dirty="0" smtClean="0">
                <a:solidFill>
                  <a:schemeClr val="tx1"/>
                </a:solidFill>
              </a:rPr>
              <a:t>описание интерфейса службы нужно  вызвать </a:t>
            </a:r>
            <a:r>
              <a:rPr lang="en-US" sz="1400" dirty="0" smtClean="0">
                <a:solidFill>
                  <a:schemeClr val="tx1"/>
                </a:solidFill>
              </a:rPr>
              <a:t>Interface Viewer</a:t>
            </a:r>
            <a:r>
              <a:rPr lang="ru-RU" sz="1400" dirty="0" smtClean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526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WSDL-</a:t>
            </a:r>
            <a:r>
              <a:rPr lang="ru-RU" dirty="0" smtClean="0"/>
              <a:t>описание интерфейса службы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61</a:t>
            </a:fld>
            <a:endParaRPr lang="ru-RU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0" y="1126037"/>
            <a:ext cx="8343875" cy="53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Скругленная прямоугольная выноска 7"/>
          <p:cNvSpPr/>
          <p:nvPr/>
        </p:nvSpPr>
        <p:spPr bwMode="auto">
          <a:xfrm>
            <a:off x="2699792" y="4580731"/>
            <a:ext cx="2160240" cy="648469"/>
          </a:xfrm>
          <a:prstGeom prst="wedgeRoundRectCallout">
            <a:avLst>
              <a:gd name="adj1" fmla="val 66038"/>
              <a:gd name="adj2" fmla="val -16054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wsdl-</a:t>
            </a:r>
            <a:r>
              <a:rPr lang="ru-RU" sz="1400" dirty="0" smtClean="0">
                <a:solidFill>
                  <a:schemeClr val="tx1"/>
                </a:solidFill>
              </a:rPr>
              <a:t>описание интерфейса службы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79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Экспорт </a:t>
            </a:r>
            <a:r>
              <a:rPr lang="en-US" dirty="0" smtClean="0"/>
              <a:t>WSDL-</a:t>
            </a:r>
            <a:r>
              <a:rPr lang="ru-RU" dirty="0" smtClean="0"/>
              <a:t>описания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62</a:t>
            </a:fld>
            <a:endParaRPr lang="ru-RU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352928" cy="5410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2699792" y="4437112"/>
            <a:ext cx="1840743" cy="1224136"/>
          </a:xfrm>
          <a:prstGeom prst="wedgeRoundRectCallout">
            <a:avLst>
              <a:gd name="adj1" fmla="val -21971"/>
              <a:gd name="adj2" fmla="val -218113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Нажмите на эту кнопку, чтобы выполнить экспорт </a:t>
            </a:r>
            <a:r>
              <a:rPr lang="en-US" sz="1400" dirty="0" smtClean="0">
                <a:solidFill>
                  <a:schemeClr val="tx1"/>
                </a:solidFill>
              </a:rPr>
              <a:t>wsdl-</a:t>
            </a:r>
            <a:r>
              <a:rPr lang="ru-RU" sz="1400" dirty="0" smtClean="0">
                <a:solidFill>
                  <a:schemeClr val="tx1"/>
                </a:solidFill>
              </a:rPr>
              <a:t>описания интерфейса службы    </a:t>
            </a: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131840" y="2204864"/>
            <a:ext cx="288032" cy="270030"/>
          </a:xfrm>
          <a:prstGeom prst="roundRect">
            <a:avLst>
              <a:gd name="adj" fmla="val 50000"/>
            </a:avLst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60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</a:t>
            </a:r>
            <a:r>
              <a:rPr lang="en-US" dirty="0" smtClean="0"/>
              <a:t>WSDL-</a:t>
            </a:r>
            <a:r>
              <a:rPr lang="ru-RU" dirty="0"/>
              <a:t>описания 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63</a:t>
            </a:fld>
            <a:endParaRPr lang="ru-RU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415883" cy="5444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337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</a:t>
            </a:r>
            <a:r>
              <a:rPr lang="en-US" dirty="0" smtClean="0"/>
              <a:t>WSDL-</a:t>
            </a:r>
            <a:r>
              <a:rPr lang="ru-RU" dirty="0"/>
              <a:t>описания 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64</a:t>
            </a:fld>
            <a:endParaRPr lang="ru-RU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96695"/>
            <a:ext cx="7463043" cy="4924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2123728" y="6108094"/>
            <a:ext cx="4680520" cy="288547"/>
          </a:xfrm>
          <a:prstGeom prst="wedgeRoundRectCallout">
            <a:avLst>
              <a:gd name="adj1" fmla="val 3668"/>
              <a:gd name="adj2" fmla="val -187061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</a:rPr>
              <a:t>w</a:t>
            </a:r>
            <a:r>
              <a:rPr lang="en-US" sz="1400" dirty="0" smtClean="0">
                <a:solidFill>
                  <a:schemeClr val="tx1"/>
                </a:solidFill>
              </a:rPr>
              <a:t>sdl </a:t>
            </a:r>
            <a:r>
              <a:rPr lang="ru-RU" sz="1400" dirty="0" smtClean="0">
                <a:solidFill>
                  <a:schemeClr val="tx1"/>
                </a:solidFill>
              </a:rPr>
              <a:t>и </a:t>
            </a:r>
            <a:r>
              <a:rPr lang="en-US" sz="1400" dirty="0" smtClean="0">
                <a:solidFill>
                  <a:schemeClr val="tx1"/>
                </a:solidFill>
              </a:rPr>
              <a:t>xsd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файлы с описанием интерфейса службы  </a:t>
            </a:r>
          </a:p>
        </p:txBody>
      </p:sp>
    </p:spTree>
    <p:extLst>
      <p:ext uri="{BB962C8B-B14F-4D97-AF65-F5344CB8AC3E}">
        <p14:creationId xmlns:p14="http://schemas.microsoft.com/office/powerpoint/2010/main" val="3854441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>
          <a:xfrm>
            <a:off x="722312" y="2996952"/>
            <a:ext cx="8026151" cy="648072"/>
          </a:xfrm>
        </p:spPr>
        <p:txBody>
          <a:bodyPr>
            <a:normAutofit fontScale="85000" lnSpcReduction="10000"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ru-RU" sz="2200" b="1" dirty="0"/>
              <a:t>Примеры проектов </a:t>
            </a:r>
            <a:r>
              <a:rPr lang="en-US" sz="2200" b="1" dirty="0"/>
              <a:t>SoapUI </a:t>
            </a:r>
            <a:r>
              <a:rPr lang="ru-RU" sz="2200" b="1" dirty="0"/>
              <a:t>и </a:t>
            </a:r>
            <a:r>
              <a:rPr lang="en-US" sz="2200" b="1" dirty="0"/>
              <a:t>WSS </a:t>
            </a:r>
            <a:r>
              <a:rPr lang="ru-RU" sz="2200" b="1" dirty="0"/>
              <a:t>для тестирования </a:t>
            </a:r>
            <a:r>
              <a:rPr lang="ru-RU" sz="2200" b="1" dirty="0" smtClean="0"/>
              <a:t>служб </a:t>
            </a:r>
            <a:r>
              <a:rPr lang="en-US" sz="2200" b="1" dirty="0"/>
              <a:t>FIGA</a:t>
            </a:r>
            <a:r>
              <a:rPr lang="ru-RU" sz="2200" b="1" dirty="0"/>
              <a:t> </a:t>
            </a:r>
            <a:endParaRPr lang="en-US" sz="2200" b="1" dirty="0"/>
          </a:p>
          <a:p>
            <a:pPr marL="0" lvl="1" defTabSz="914684">
              <a:spcBef>
                <a:spcPct val="0"/>
              </a:spcBef>
              <a:defRPr/>
            </a:pPr>
            <a:r>
              <a:rPr lang="ru-RU" sz="2000" b="1" dirty="0" smtClean="0"/>
              <a:t> </a:t>
            </a:r>
            <a:endParaRPr lang="ru-RU" sz="2000" b="1" dirty="0"/>
          </a:p>
          <a:p>
            <a:pPr algn="l">
              <a:defRPr/>
            </a:pPr>
            <a:endParaRPr lang="ru-RU" dirty="0"/>
          </a:p>
        </p:txBody>
      </p:sp>
      <p:sp>
        <p:nvSpPr>
          <p:cNvPr id="4" name="Заголовок 21"/>
          <p:cNvSpPr txBox="1">
            <a:spLocks/>
          </p:cNvSpPr>
          <p:nvPr/>
        </p:nvSpPr>
        <p:spPr bwMode="auto">
          <a:xfrm>
            <a:off x="683568" y="3977630"/>
            <a:ext cx="7772400" cy="197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 fontScale="52500" lnSpcReduction="20000"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9pPr>
          </a:lstStyle>
          <a:p>
            <a:pPr marL="0"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ru-RU" sz="3400" kern="0" dirty="0" smtClean="0"/>
              <a:t>Получение истории баланса из </a:t>
            </a:r>
            <a:r>
              <a:rPr lang="en-US" sz="3400" kern="0" dirty="0" smtClean="0"/>
              <a:t>Siebel</a:t>
            </a:r>
          </a:p>
          <a:p>
            <a:pPr marL="0" lvl="1">
              <a:spcBef>
                <a:spcPct val="20000"/>
              </a:spcBef>
              <a:buClr>
                <a:srgbClr val="FF0000"/>
              </a:buClr>
              <a:defRPr/>
            </a:pPr>
            <a:endParaRPr lang="en-US" sz="3400" kern="0" dirty="0"/>
          </a:p>
          <a:p>
            <a:pPr marL="0"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sz="3400" kern="0" dirty="0" smtClean="0"/>
              <a:t>Добавление</a:t>
            </a:r>
            <a:r>
              <a:rPr lang="en-US" sz="3400" kern="0" dirty="0" smtClean="0"/>
              <a:t>/</a:t>
            </a:r>
            <a:r>
              <a:rPr lang="ru-RU" sz="3400" kern="0" dirty="0" smtClean="0"/>
              <a:t>удаление услуг из </a:t>
            </a:r>
            <a:r>
              <a:rPr lang="en-US" sz="3400" kern="0" dirty="0" smtClean="0"/>
              <a:t>Siebel</a:t>
            </a:r>
            <a:r>
              <a:rPr lang="ru-RU" sz="3400" kern="0" dirty="0" smtClean="0"/>
              <a:t/>
            </a:r>
            <a:br>
              <a:rPr lang="ru-RU" sz="3400" kern="0" dirty="0" smtClean="0"/>
            </a:br>
            <a:r>
              <a:rPr lang="ru-RU" sz="3400" kern="0" dirty="0" smtClean="0"/>
              <a:t/>
            </a:r>
            <a:br>
              <a:rPr lang="ru-RU" sz="3400" kern="0" dirty="0" smtClean="0"/>
            </a:br>
            <a:r>
              <a:rPr lang="ru-RU" sz="3400" kern="0" dirty="0" smtClean="0"/>
              <a:t/>
            </a:r>
            <a:br>
              <a:rPr lang="ru-RU" sz="3400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1586045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ru-RU" dirty="0" smtClean="0"/>
              <a:t>Получение </a:t>
            </a:r>
            <a:r>
              <a:rPr lang="ru-RU" dirty="0"/>
              <a:t>истории баланса из </a:t>
            </a:r>
            <a:r>
              <a:rPr lang="en-US" dirty="0"/>
              <a:t>Siebel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66</a:t>
            </a:fld>
            <a:endParaRPr lang="ru-RU" dirty="0" smtClean="0"/>
          </a:p>
        </p:txBody>
      </p:sp>
      <p:pic>
        <p:nvPicPr>
          <p:cNvPr id="5" name="Рисунок 4" descr="C:\Documents and Settings\Administrator\Desktop\Image2.EM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84784"/>
            <a:ext cx="691276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3281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службы </a:t>
            </a:r>
            <a:r>
              <a:rPr lang="en-US" dirty="0" smtClean="0"/>
              <a:t>FIGA.FinancialOperations </a:t>
            </a:r>
            <a:r>
              <a:rPr lang="ru-RU" dirty="0" smtClean="0"/>
              <a:t>в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en-US" dirty="0" smtClean="0"/>
              <a:t>ServiceRegistry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67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621649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395536" y="2564904"/>
            <a:ext cx="792088" cy="27003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3347865" y="4509120"/>
            <a:ext cx="5525304" cy="1152128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6110517" y="3429000"/>
            <a:ext cx="2925980" cy="648469"/>
          </a:xfrm>
          <a:prstGeom prst="wedgeRoundRectCallout">
            <a:avLst>
              <a:gd name="adj1" fmla="val -7155"/>
              <a:gd name="adj2" fmla="val 180225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Адрес службы </a:t>
            </a:r>
            <a:r>
              <a:rPr lang="en-US" sz="1400" dirty="0" smtClean="0">
                <a:solidFill>
                  <a:schemeClr val="tx1"/>
                </a:solidFill>
              </a:rPr>
              <a:t>FinancialOperations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chemeClr val="tx1"/>
                </a:solidFill>
              </a:rPr>
              <a:t>п</a:t>
            </a:r>
            <a:r>
              <a:rPr lang="ru-RU" sz="1400" dirty="0" smtClean="0">
                <a:solidFill>
                  <a:schemeClr val="tx1"/>
                </a:solidFill>
              </a:rPr>
              <a:t>одсистемы </a:t>
            </a:r>
            <a:r>
              <a:rPr lang="en-US" sz="1400" dirty="0" smtClean="0">
                <a:solidFill>
                  <a:schemeClr val="tx1"/>
                </a:solidFill>
              </a:rPr>
              <a:t>FIGA 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05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проекта в </a:t>
            </a:r>
            <a:r>
              <a:rPr lang="en-US" dirty="0" smtClean="0"/>
              <a:t>SoapUI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68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36344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538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Заполнение и валидация входных данных</a:t>
            </a:r>
            <a:br>
              <a:rPr lang="ru-RU" dirty="0" smtClean="0"/>
            </a:br>
            <a:r>
              <a:rPr lang="ru-RU" dirty="0" smtClean="0"/>
              <a:t>для метода </a:t>
            </a:r>
            <a:r>
              <a:rPr lang="en-US" dirty="0" smtClean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69</a:t>
            </a:fld>
            <a:endParaRPr lang="ru-RU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79426"/>
            <a:ext cx="7615957" cy="53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321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истории баланса из </a:t>
            </a:r>
            <a:r>
              <a:rPr lang="en-US" dirty="0" smtClean="0"/>
              <a:t>Siebel.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Диаграмма взаимодействия подсистем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</a:t>
            </a:fld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3923928" y="155212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FIGA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287524" y="1555004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lang="en-US" dirty="0" smtClean="0">
                <a:solidFill>
                  <a:srgbClr val="FF0000"/>
                </a:solidFill>
              </a:rPr>
              <a:t>SIEBEL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344308" y="1526876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FORIS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971600" y="2564903"/>
            <a:ext cx="144016" cy="360039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680012" y="2589286"/>
            <a:ext cx="144016" cy="3576017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100392" y="2592338"/>
            <a:ext cx="144016" cy="360039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 bwMode="auto">
          <a:xfrm>
            <a:off x="1342281" y="2821700"/>
            <a:ext cx="324986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>
            <a:off x="4932040" y="299695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21"/>
          <p:cNvCxnSpPr/>
          <p:nvPr/>
        </p:nvCxnSpPr>
        <p:spPr bwMode="auto">
          <a:xfrm flipH="1">
            <a:off x="4932040" y="372257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 flipH="1">
            <a:off x="4963937" y="5715514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/>
          <p:nvPr/>
        </p:nvCxnSpPr>
        <p:spPr bwMode="auto">
          <a:xfrm flipH="1">
            <a:off x="1275495" y="5949280"/>
            <a:ext cx="32763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Прямая со стрелкой 27"/>
          <p:cNvCxnSpPr/>
          <p:nvPr/>
        </p:nvCxnSpPr>
        <p:spPr bwMode="auto">
          <a:xfrm flipH="1">
            <a:off x="1322140" y="3861048"/>
            <a:ext cx="3239219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322140" y="2453838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FinancialOperations.CalculateBalanceHistory</a:t>
            </a:r>
            <a:endParaRPr lang="ru-RU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870673" y="2687765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StartIl_CalculateBalanceHistory</a:t>
            </a:r>
            <a:endParaRPr lang="ru-RU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0173" y="3422354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SyncResultMessage PID= 346.14736546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29644" y="3551902"/>
            <a:ext cx="23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 Запрос успешно принят</a:t>
            </a:r>
            <a:endParaRPr lang="ru-RU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246126" y="2858452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66963" y="4074675"/>
            <a:ext cx="2862264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Выполнение бизнес-процесса </a:t>
            </a:r>
            <a:r>
              <a:rPr lang="en-US" sz="1200" dirty="0" smtClean="0"/>
              <a:t>WF 2.0</a:t>
            </a:r>
            <a:r>
              <a:rPr lang="ru-RU" sz="1200" dirty="0" smtClean="0"/>
              <a:t>  </a:t>
            </a:r>
          </a:p>
          <a:p>
            <a:r>
              <a:rPr lang="ru-RU" sz="1200" dirty="0" smtClean="0"/>
              <a:t>        </a:t>
            </a:r>
            <a:r>
              <a:rPr lang="en-US" sz="1200" dirty="0" smtClean="0"/>
              <a:t>   </a:t>
            </a:r>
            <a:r>
              <a:rPr lang="ru-RU" sz="1200" dirty="0" smtClean="0"/>
              <a:t> </a:t>
            </a:r>
            <a:r>
              <a:rPr lang="en-US" sz="1200" dirty="0" smtClean="0"/>
              <a:t>  PID= 346.14736546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     IL_CalculateBalanceHistory</a:t>
            </a:r>
            <a:endParaRPr lang="ru-RU" sz="1200" dirty="0" smtClean="0"/>
          </a:p>
          <a:p>
            <a:endParaRPr lang="ru-RU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370881" y="5577014"/>
            <a:ext cx="2941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CallBack </a:t>
            </a:r>
            <a:r>
              <a:rPr lang="ru-RU" sz="1200" dirty="0" smtClean="0"/>
              <a:t>с историей баланса</a:t>
            </a:r>
            <a:endParaRPr lang="ru-RU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364088" y="3082298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</a:t>
            </a:r>
            <a:r>
              <a:rPr lang="ru-RU" sz="1200" dirty="0" smtClean="0">
                <a:solidFill>
                  <a:srgbClr val="FF0000"/>
                </a:solidFill>
              </a:rPr>
              <a:t>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4088" y="487797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F298F"/>
                </a:solidFill>
              </a:rPr>
              <a:t>       </a:t>
            </a:r>
            <a:r>
              <a:rPr lang="ru-RU" sz="1200" dirty="0" smtClean="0">
                <a:solidFill>
                  <a:srgbClr val="FF0000"/>
                </a:solidFill>
              </a:rPr>
              <a:t>асинхронный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46125" y="4238794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09682" y="3127847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0,17 сек </a:t>
            </a:r>
            <a:endParaRPr lang="ru-RU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979712" y="485435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19 сек </a:t>
            </a:r>
            <a:endParaRPr lang="ru-RU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153383" y="5178135"/>
            <a:ext cx="26642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CommonRequestCallbackVer2</a:t>
            </a:r>
          </a:p>
          <a:p>
            <a:r>
              <a:rPr lang="ru-RU" sz="1200" dirty="0" smtClean="0"/>
              <a:t>               с историей баланса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03815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Заполнение и валидация входных данных</a:t>
            </a:r>
            <a:br>
              <a:rPr lang="ru-RU" dirty="0" smtClean="0"/>
            </a:br>
            <a:r>
              <a:rPr lang="ru-RU" dirty="0" smtClean="0"/>
              <a:t>для метода </a:t>
            </a:r>
            <a:r>
              <a:rPr lang="en-US" dirty="0" smtClean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70</a:t>
            </a:fld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1268760"/>
            <a:ext cx="8208912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chemeClr val="tx1"/>
                </a:solidFill>
              </a:rPr>
              <a:t>&lt;</a:t>
            </a:r>
            <a:r>
              <a:rPr lang="en-US" sz="1200" dirty="0">
                <a:solidFill>
                  <a:schemeClr val="tx1"/>
                </a:solidFill>
              </a:rPr>
              <a:t>soapenv:Header&gt;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&lt;head:SubscriberInformation&gt;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 </a:t>
            </a:r>
            <a:r>
              <a:rPr lang="ru-RU" sz="1200" dirty="0" smtClean="0">
                <a:solidFill>
                  <a:srgbClr val="FF0000"/>
                </a:solidFill>
              </a:rPr>
              <a:t>заполняется любым числом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&lt;head:MessageId&gt;89866&lt;/head:MessageId&gt;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адрес, куда приходит </a:t>
            </a:r>
            <a:r>
              <a:rPr lang="en-US" sz="1200" dirty="0" smtClean="0">
                <a:solidFill>
                  <a:srgbClr val="FF0000"/>
                </a:solidFill>
              </a:rPr>
              <a:t>CallBack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&lt;head:ReplyToURL&gt;&lt;/head:ReplyToURL&gt;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 </a:t>
            </a:r>
            <a:r>
              <a:rPr lang="ru-RU" sz="1200" dirty="0" smtClean="0">
                <a:solidFill>
                  <a:srgbClr val="FF0000"/>
                </a:solidFill>
              </a:rPr>
              <a:t>указываем вызывающую систему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&lt;head:SubscriberName&gt;Siebel&lt;/head:SubscriberName&gt;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логин оператора, выполняющего запрос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&lt;head:Login&gt;</a:t>
            </a:r>
            <a:r>
              <a:rPr lang="en-US" sz="1200" dirty="0" err="1">
                <a:solidFill>
                  <a:schemeClr val="tx1"/>
                </a:solidFill>
              </a:rPr>
              <a:t>bss</a:t>
            </a:r>
            <a:r>
              <a:rPr lang="en-US" sz="1200" dirty="0">
                <a:solidFill>
                  <a:schemeClr val="tx1"/>
                </a:solidFill>
              </a:rPr>
              <a:t>\</a:t>
            </a:r>
            <a:r>
              <a:rPr lang="en-US" sz="1200" dirty="0" err="1">
                <a:solidFill>
                  <a:schemeClr val="tx1"/>
                </a:solidFill>
              </a:rPr>
              <a:t>dgayazov</a:t>
            </a:r>
            <a:r>
              <a:rPr lang="en-US" sz="1200" dirty="0">
                <a:solidFill>
                  <a:schemeClr val="tx1"/>
                </a:solidFill>
              </a:rPr>
              <a:t>&lt;/head:Login&gt;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источник обращения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&lt;head:OperatorType&gt;Operator&lt;/head:OperatorType&gt;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rgbClr val="FF0000"/>
                </a:solidFill>
              </a:rPr>
              <a:t>заполняется любым числом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&lt;head:ParentMessageId&gt;65&lt;/head:ParentMessageId&gt;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&lt;!--Optional:--&gt;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&lt;head:BusinessProcessCode&gt;&lt;/head:BusinessProcessCode&gt;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&lt;/head:SubscriberInformation&gt;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&lt;/soapenv:Header&gt;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&lt;soapenv:Body&gt;</a:t>
            </a:r>
          </a:p>
          <a:p>
            <a:pPr algn="just"/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0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Заполнение и валидация входных данных</a:t>
            </a:r>
            <a:br>
              <a:rPr lang="ru-RU" dirty="0" smtClean="0"/>
            </a:br>
            <a:r>
              <a:rPr lang="ru-RU" dirty="0" smtClean="0"/>
              <a:t>для метода </a:t>
            </a:r>
            <a:r>
              <a:rPr lang="en-US" dirty="0" smtClean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71</a:t>
            </a:fld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117798" y="1052736"/>
            <a:ext cx="8208912" cy="559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chemeClr val="tx1"/>
                </a:solidFill>
              </a:rPr>
              <a:t>&lt;fin:CalculateBalanceHistory&gt;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&lt;!--Optional:--&gt;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&lt;fin:request&gt;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комментарий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&lt;con:Comment&gt;test&lt;/con:Comment&gt;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код точки продажи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&lt;con:SalePointCode&gt;123400001&lt;/con:SalePointCode&gt;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номер ЛС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</a:t>
            </a:r>
            <a:r>
              <a:rPr lang="en-US" sz="1200" dirty="0" smtClean="0">
                <a:solidFill>
                  <a:schemeClr val="tx1"/>
                </a:solidFill>
              </a:rPr>
              <a:t>fin:AccountNumber&gt;</a:t>
            </a:r>
            <a:r>
              <a:rPr lang="ru-RU" sz="1200" dirty="0" smtClean="0">
                <a:solidFill>
                  <a:schemeClr val="tx1"/>
                </a:solidFill>
              </a:rPr>
              <a:t>277300040032 </a:t>
            </a:r>
            <a:r>
              <a:rPr lang="en-US" sz="1200" dirty="0" smtClean="0">
                <a:solidFill>
                  <a:schemeClr val="tx1"/>
                </a:solidFill>
              </a:rPr>
              <a:t>&lt;/</a:t>
            </a:r>
            <a:r>
              <a:rPr lang="en-US" sz="1200" dirty="0">
                <a:solidFill>
                  <a:schemeClr val="tx1"/>
                </a:solidFill>
              </a:rPr>
              <a:t>fin:AccountNumber&gt;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дата начала периода, за который требуется вернуть историю баланса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&lt;fin:DateFrom&gt;2014-07-30T11:50:00Z&lt;/fin:DateFrom&gt;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дата выполнения запроса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&lt;fin:DateOfSearch&gt;2014-08-21T11:50:00Z&lt;/fin:DateOfSearch&gt;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>
                <a:solidFill>
                  <a:srgbClr val="FF0000"/>
                </a:solidFill>
              </a:rPr>
              <a:t>дата </a:t>
            </a:r>
            <a:r>
              <a:rPr lang="ru-RU" sz="1200" dirty="0" smtClean="0">
                <a:solidFill>
                  <a:srgbClr val="FF0000"/>
                </a:solidFill>
              </a:rPr>
              <a:t>конца </a:t>
            </a:r>
            <a:r>
              <a:rPr lang="ru-RU" sz="1200" dirty="0">
                <a:solidFill>
                  <a:srgbClr val="FF0000"/>
                </a:solidFill>
              </a:rPr>
              <a:t>периода, за который требуется вернуть историю баланса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&lt;fin:DateTo&gt;2014-08-21T11:50:00Z&lt;/fin:DateTo&gt;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режим работы метода</a:t>
            </a:r>
            <a:r>
              <a:rPr lang="en-US" sz="1200" dirty="0" smtClean="0">
                <a:solidFill>
                  <a:srgbClr val="FF0000"/>
                </a:solidFill>
              </a:rPr>
              <a:t>/ </a:t>
            </a:r>
            <a:r>
              <a:rPr lang="ru-RU" sz="1200" dirty="0" smtClean="0">
                <a:solidFill>
                  <a:srgbClr val="FF0000"/>
                </a:solidFill>
              </a:rPr>
              <a:t>отображение истории баланса по ЛС или ПО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&lt;fin:DetalizationLevel&gt;</a:t>
            </a:r>
            <a:r>
              <a:rPr lang="en-US" sz="1200" dirty="0" err="1">
                <a:solidFill>
                  <a:schemeClr val="tx1"/>
                </a:solidFill>
              </a:rPr>
              <a:t>ByAccount</a:t>
            </a:r>
            <a:r>
              <a:rPr lang="en-US" sz="1200" dirty="0">
                <a:solidFill>
                  <a:schemeClr val="tx1"/>
                </a:solidFill>
              </a:rPr>
              <a:t>&lt;/fin:DetalizationLevel&gt;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номер мобильного телефона абонента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</a:t>
            </a:r>
            <a:r>
              <a:rPr lang="en-US" sz="1200" dirty="0" smtClean="0">
                <a:solidFill>
                  <a:schemeClr val="tx1"/>
                </a:solidFill>
              </a:rPr>
              <a:t>fin:Msisdn&gt;79159001056&lt;/</a:t>
            </a:r>
            <a:r>
              <a:rPr lang="en-US" sz="1200" dirty="0">
                <a:solidFill>
                  <a:schemeClr val="tx1"/>
                </a:solidFill>
              </a:rPr>
              <a:t>fin:Msisdn&gt;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&lt;!--Optional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ru-RU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rgbClr val="FF0000"/>
                </a:solidFill>
              </a:rPr>
              <a:t>опция выполнения метода </a:t>
            </a:r>
            <a:r>
              <a:rPr lang="en-US" sz="1200" dirty="0" smtClean="0">
                <a:solidFill>
                  <a:schemeClr val="tx1"/>
                </a:solidFill>
              </a:rPr>
              <a:t>--&gt;</a:t>
            </a:r>
            <a:endParaRPr lang="en-US" sz="1200" dirty="0">
              <a:solidFill>
                <a:schemeClr val="tx1"/>
              </a:solidFill>
            </a:endParaRP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   &lt;fin:Options&gt;&lt;/fin:Options&gt;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   &lt;/fin:request&gt;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   &lt;/fin:CalculateBalanceHistory&gt;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   &lt;/soapenv:Body&gt;</a:t>
            </a:r>
          </a:p>
          <a:p>
            <a:pPr algn="just"/>
            <a:r>
              <a:rPr lang="en-US" sz="1200" dirty="0">
                <a:solidFill>
                  <a:schemeClr val="tx1"/>
                </a:solidFill>
              </a:rPr>
              <a:t>&lt;/soapenv:Envelope&gt;</a:t>
            </a:r>
            <a:endParaRPr lang="ru-RU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Заполнение и валидация входных данных</a:t>
            </a:r>
            <a:br>
              <a:rPr lang="ru-RU" dirty="0"/>
            </a:br>
            <a:r>
              <a:rPr lang="ru-RU" dirty="0"/>
              <a:t>для метода </a:t>
            </a:r>
            <a:r>
              <a:rPr lang="en-US" dirty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72</a:t>
            </a:fld>
            <a:endParaRPr lang="ru-RU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082111" cy="53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685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Ответ на вызов метода </a:t>
            </a:r>
            <a:r>
              <a:rPr lang="en-US" dirty="0" smtClean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73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640937" cy="495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386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WebService Studio.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Вызов метода </a:t>
            </a:r>
            <a:r>
              <a:rPr lang="en-US" dirty="0" smtClean="0"/>
              <a:t>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74</a:t>
            </a:fld>
            <a:endParaRPr lang="ru-RU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5112568" cy="535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282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истории баланса из </a:t>
            </a:r>
            <a:r>
              <a:rPr lang="en-US" dirty="0" smtClean="0"/>
              <a:t>Siebel.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Диаграмма взаимодействия подсистем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6980" y="6473080"/>
            <a:ext cx="8131175" cy="217488"/>
          </a:xfrm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75</a:t>
            </a:fld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3923928" y="155212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FIGA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287524" y="1555004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SoapUI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344308" y="1526876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FORIS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971600" y="2564904"/>
            <a:ext cx="144016" cy="144016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680012" y="2589286"/>
            <a:ext cx="144016" cy="3576017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100392" y="2592338"/>
            <a:ext cx="144016" cy="360039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317476" y="422108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SIEBEL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   (эмулятор)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49971" y="5074491"/>
            <a:ext cx="144016" cy="108012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 bwMode="auto">
          <a:xfrm>
            <a:off x="1342281" y="2821700"/>
            <a:ext cx="324986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>
            <a:off x="4932040" y="299695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21"/>
          <p:cNvCxnSpPr/>
          <p:nvPr/>
        </p:nvCxnSpPr>
        <p:spPr bwMode="auto">
          <a:xfrm flipH="1">
            <a:off x="4932040" y="372257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 flipH="1">
            <a:off x="4963937" y="5715514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/>
          <p:nvPr/>
        </p:nvCxnSpPr>
        <p:spPr bwMode="auto">
          <a:xfrm flipH="1">
            <a:off x="1275495" y="5949280"/>
            <a:ext cx="32763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Прямая со стрелкой 27"/>
          <p:cNvCxnSpPr/>
          <p:nvPr/>
        </p:nvCxnSpPr>
        <p:spPr bwMode="auto">
          <a:xfrm flipH="1">
            <a:off x="1322140" y="3861048"/>
            <a:ext cx="3239219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322140" y="2453838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FinancialOperations.CalculateBalanceHistory</a:t>
            </a:r>
            <a:endParaRPr lang="ru-RU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870673" y="2687765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StartIl_CalculateBalanceHistory</a:t>
            </a:r>
            <a:endParaRPr lang="ru-RU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0173" y="3422354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SyncResultMessage PID= 346.14736546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29644" y="3551902"/>
            <a:ext cx="23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 Запрос успешно принят</a:t>
            </a:r>
            <a:endParaRPr lang="ru-RU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246126" y="2858452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66963" y="4074675"/>
            <a:ext cx="2862264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Выполнение бизнес-процесса </a:t>
            </a:r>
            <a:r>
              <a:rPr lang="en-US" sz="1200" dirty="0" smtClean="0"/>
              <a:t>WF 2.0</a:t>
            </a:r>
            <a:r>
              <a:rPr lang="ru-RU" sz="1200" dirty="0" smtClean="0"/>
              <a:t>  </a:t>
            </a:r>
          </a:p>
          <a:p>
            <a:r>
              <a:rPr lang="ru-RU" sz="1200" dirty="0" smtClean="0"/>
              <a:t>        </a:t>
            </a:r>
            <a:r>
              <a:rPr lang="en-US" sz="1200" dirty="0" smtClean="0"/>
              <a:t>   </a:t>
            </a:r>
            <a:r>
              <a:rPr lang="ru-RU" sz="1200" dirty="0" smtClean="0"/>
              <a:t> </a:t>
            </a:r>
            <a:r>
              <a:rPr lang="en-US" sz="1200" dirty="0" smtClean="0"/>
              <a:t>  PID= 346.14736546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     IL_CalculateBalanceHistory</a:t>
            </a:r>
            <a:endParaRPr lang="ru-RU" sz="1200" dirty="0" smtClean="0"/>
          </a:p>
          <a:p>
            <a:endParaRPr lang="ru-RU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370881" y="5577014"/>
            <a:ext cx="2941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CallBack </a:t>
            </a:r>
            <a:r>
              <a:rPr lang="ru-RU" sz="1200" dirty="0" smtClean="0"/>
              <a:t>с историей баланса</a:t>
            </a:r>
            <a:endParaRPr lang="ru-RU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364088" y="3082298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</a:t>
            </a:r>
            <a:r>
              <a:rPr lang="ru-RU" sz="1200" dirty="0" smtClean="0">
                <a:solidFill>
                  <a:srgbClr val="FF0000"/>
                </a:solidFill>
              </a:rPr>
              <a:t>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4088" y="487797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F298F"/>
                </a:solidFill>
              </a:rPr>
              <a:t>       </a:t>
            </a:r>
            <a:r>
              <a:rPr lang="ru-RU" sz="1200" dirty="0" smtClean="0">
                <a:solidFill>
                  <a:srgbClr val="FF0000"/>
                </a:solidFill>
              </a:rPr>
              <a:t>асинхронный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46125" y="4238794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09682" y="3127847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0,17 сек </a:t>
            </a:r>
            <a:endParaRPr lang="ru-RU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979712" y="485435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19 сек </a:t>
            </a:r>
            <a:endParaRPr lang="ru-RU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153383" y="5254452"/>
            <a:ext cx="2664297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CommonCallbackOperations.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CommonRequestCallbackVer2</a:t>
            </a:r>
          </a:p>
          <a:p>
            <a:r>
              <a:rPr lang="ru-RU" sz="1200" dirty="0" smtClean="0"/>
              <a:t>               с историей баланса </a:t>
            </a:r>
            <a:endParaRPr lang="ru-RU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317975" y="383221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</a:t>
            </a:r>
            <a:r>
              <a:rPr lang="en-US" sz="1200" b="1" dirty="0" smtClean="0">
                <a:solidFill>
                  <a:srgbClr val="0F298F"/>
                </a:solidFill>
              </a:rPr>
              <a:t>  IL.crm.log</a:t>
            </a:r>
            <a:endParaRPr lang="ru-RU" sz="1200" b="1" dirty="0">
              <a:solidFill>
                <a:srgbClr val="0F298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11660" y="6059467"/>
            <a:ext cx="243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</a:t>
            </a:r>
            <a:r>
              <a:rPr lang="en-US" sz="1200" b="1" dirty="0" smtClean="0">
                <a:solidFill>
                  <a:srgbClr val="0F298F"/>
                </a:solidFill>
              </a:rPr>
              <a:t>  IL.EsbAdapter.log</a:t>
            </a:r>
            <a:endParaRPr lang="ru-RU" sz="1200" b="1" dirty="0">
              <a:solidFill>
                <a:srgbClr val="0F298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05745" y="6065130"/>
            <a:ext cx="24852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0F298F"/>
                </a:solidFill>
              </a:rPr>
              <a:t>Workflow.Processor.log</a:t>
            </a:r>
            <a:r>
              <a:rPr lang="ru-RU" sz="1200" b="1" dirty="0" smtClean="0">
                <a:solidFill>
                  <a:srgbClr val="0F298F"/>
                </a:solidFill>
              </a:rPr>
              <a:t> </a:t>
            </a:r>
          </a:p>
          <a:p>
            <a:r>
              <a:rPr lang="ru-RU" sz="1200" b="1" dirty="0" smtClean="0">
                <a:solidFill>
                  <a:srgbClr val="0F298F"/>
                </a:solidFill>
              </a:rPr>
              <a:t>          или </a:t>
            </a:r>
            <a:r>
              <a:rPr lang="en-US" sz="1200" b="1" dirty="0" smtClean="0">
                <a:solidFill>
                  <a:srgbClr val="0F298F"/>
                </a:solidFill>
              </a:rPr>
              <a:t>CentralLogging</a:t>
            </a:r>
            <a:endParaRPr lang="ru-RU" sz="1200" b="1" dirty="0">
              <a:solidFill>
                <a:srgbClr val="0F29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30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IL.crm.log. </a:t>
            </a:r>
            <a:r>
              <a:rPr lang="ru-RU" dirty="0" smtClean="0"/>
              <a:t>Вызов метода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IFinancialOperations.CalculateBalanceHistory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76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7845921" cy="525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395536" y="2204864"/>
            <a:ext cx="5544616" cy="504056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5436096" y="3501008"/>
            <a:ext cx="2733353" cy="1224136"/>
          </a:xfrm>
          <a:prstGeom prst="wedgeRoundRectCallout">
            <a:avLst>
              <a:gd name="adj1" fmla="val -53214"/>
              <a:gd name="adj2" fmla="val -13485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Вызов метода </a:t>
            </a:r>
            <a:r>
              <a:rPr lang="en-US" sz="1400" dirty="0" smtClean="0">
                <a:solidFill>
                  <a:schemeClr val="tx1"/>
                </a:solidFill>
              </a:rPr>
              <a:t>IFinancialOperations.CalculateBalanceHistory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2016-08-12 10:52:25.945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433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IL.crm.log. </a:t>
            </a:r>
            <a:r>
              <a:rPr lang="en-US" dirty="0" smtClean="0"/>
              <a:t>SyncResultMessage</a:t>
            </a:r>
            <a:br>
              <a:rPr lang="en-US" dirty="0" smtClean="0"/>
            </a:br>
            <a:r>
              <a:rPr lang="en-US" dirty="0" smtClean="0"/>
              <a:t>PID = 346.14736546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77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37054" cy="481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284684" y="3933056"/>
            <a:ext cx="5223420" cy="360040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3995937" y="5301208"/>
            <a:ext cx="4536504" cy="1224136"/>
          </a:xfrm>
          <a:prstGeom prst="wedgeRoundRectCallout">
            <a:avLst>
              <a:gd name="adj1" fmla="val -29789"/>
              <a:gd name="adj2" fmla="val -14263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Завершение синхронного блока. В </a:t>
            </a:r>
            <a:r>
              <a:rPr lang="en-US" sz="1400" dirty="0" smtClean="0">
                <a:solidFill>
                  <a:schemeClr val="tx1"/>
                </a:solidFill>
              </a:rPr>
              <a:t>Workflow 2.0 </a:t>
            </a:r>
            <a:r>
              <a:rPr lang="ru-RU" sz="1400" dirty="0" smtClean="0">
                <a:solidFill>
                  <a:schemeClr val="tx1"/>
                </a:solidFill>
              </a:rPr>
              <a:t>запустился бизнес-процесс с </a:t>
            </a:r>
            <a:r>
              <a:rPr lang="en-US" sz="1400" dirty="0" smtClean="0">
                <a:solidFill>
                  <a:schemeClr val="tx1"/>
                </a:solidFill>
              </a:rPr>
              <a:t>PID = 346.14736546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(IL_CalculateBalanceHistory)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Длительность синхронного блока</a:t>
            </a:r>
            <a:r>
              <a:rPr lang="en-US" sz="1400" dirty="0" smtClean="0">
                <a:solidFill>
                  <a:schemeClr val="tx1"/>
                </a:solidFill>
              </a:rPr>
              <a:t>: 00.1718667 </a:t>
            </a:r>
            <a:r>
              <a:rPr lang="ru-RU" sz="1400" dirty="0" smtClean="0">
                <a:solidFill>
                  <a:schemeClr val="tx1"/>
                </a:solidFill>
              </a:rPr>
              <a:t>сек.</a:t>
            </a:r>
          </a:p>
        </p:txBody>
      </p:sp>
    </p:spTree>
    <p:extLst>
      <p:ext uri="{BB962C8B-B14F-4D97-AF65-F5344CB8AC3E}">
        <p14:creationId xmlns:p14="http://schemas.microsoft.com/office/powerpoint/2010/main" val="120087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Бизнес-процесс </a:t>
            </a:r>
            <a:r>
              <a:rPr lang="en-US" dirty="0" smtClean="0"/>
              <a:t>Workflow 2.0</a:t>
            </a:r>
            <a:br>
              <a:rPr lang="en-US" dirty="0" smtClean="0"/>
            </a:br>
            <a:r>
              <a:rPr lang="en-US" dirty="0" smtClean="0"/>
              <a:t>IL_CalculateBalanceHistory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78</a:t>
            </a:fld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7041"/>
            <a:ext cx="4522837" cy="536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8064" y="1412776"/>
            <a:ext cx="3456384" cy="43273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tx1"/>
                </a:solidFill>
              </a:rPr>
              <a:t>Бизнес-процесс </a:t>
            </a:r>
            <a:r>
              <a:rPr lang="en-US" dirty="0" smtClean="0">
                <a:solidFill>
                  <a:schemeClr val="tx1"/>
                </a:solidFill>
              </a:rPr>
              <a:t>IL_CalculateBalanceHistory </a:t>
            </a:r>
            <a:r>
              <a:rPr lang="ru-RU" dirty="0" smtClean="0">
                <a:solidFill>
                  <a:schemeClr val="tx1"/>
                </a:solidFill>
              </a:rPr>
              <a:t>предоставляет историю баланса за заданный период времени. 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На предпоследнем шаге данный бизнес процесс отсылает </a:t>
            </a:r>
            <a:r>
              <a:rPr lang="en-US" dirty="0" smtClean="0">
                <a:solidFill>
                  <a:schemeClr val="tx1"/>
                </a:solidFill>
              </a:rPr>
              <a:t>Callback </a:t>
            </a:r>
          </a:p>
          <a:p>
            <a:r>
              <a:rPr lang="ru-RU" dirty="0">
                <a:solidFill>
                  <a:schemeClr val="tx1"/>
                </a:solidFill>
              </a:rPr>
              <a:t>п</a:t>
            </a:r>
            <a:r>
              <a:rPr lang="ru-RU" dirty="0" smtClean="0">
                <a:solidFill>
                  <a:schemeClr val="tx1"/>
                </a:solidFill>
              </a:rPr>
              <a:t>одсистеме </a:t>
            </a:r>
            <a:r>
              <a:rPr lang="en-US" dirty="0" smtClean="0">
                <a:solidFill>
                  <a:schemeClr val="tx1"/>
                </a:solidFill>
              </a:rPr>
              <a:t>FIGA. </a:t>
            </a:r>
            <a:r>
              <a:rPr lang="ru-RU" dirty="0" smtClean="0">
                <a:solidFill>
                  <a:schemeClr val="tx1"/>
                </a:solidFill>
              </a:rPr>
              <a:t>Далее </a:t>
            </a:r>
            <a:r>
              <a:rPr lang="en-US" dirty="0" smtClean="0">
                <a:solidFill>
                  <a:schemeClr val="tx1"/>
                </a:solidFill>
              </a:rPr>
              <a:t>FIGA </a:t>
            </a:r>
            <a:r>
              <a:rPr lang="ru-RU" dirty="0" smtClean="0">
                <a:solidFill>
                  <a:schemeClr val="tx1"/>
                </a:solidFill>
              </a:rPr>
              <a:t>пересылает этот </a:t>
            </a:r>
            <a:r>
              <a:rPr lang="en-US" dirty="0" smtClean="0">
                <a:solidFill>
                  <a:schemeClr val="tx1"/>
                </a:solidFill>
              </a:rPr>
              <a:t>Callback </a:t>
            </a:r>
            <a:r>
              <a:rPr lang="ru-RU" dirty="0" smtClean="0">
                <a:solidFill>
                  <a:schemeClr val="tx1"/>
                </a:solidFill>
              </a:rPr>
              <a:t>подсистеме </a:t>
            </a:r>
            <a:r>
              <a:rPr lang="en-US" dirty="0" smtClean="0">
                <a:solidFill>
                  <a:schemeClr val="tx1"/>
                </a:solidFill>
              </a:rPr>
              <a:t>Siebel.</a:t>
            </a:r>
          </a:p>
          <a:p>
            <a:pPr algn="just"/>
            <a:r>
              <a:rPr lang="ru-RU" dirty="0" smtClean="0">
                <a:solidFill>
                  <a:schemeClr val="tx1"/>
                </a:solidFill>
              </a:rPr>
              <a:t> 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Время выполнение бизнес-процесса = 10</a:t>
            </a:r>
            <a:r>
              <a:rPr lang="en-US" dirty="0" smtClean="0">
                <a:solidFill>
                  <a:schemeClr val="tx1"/>
                </a:solidFill>
              </a:rPr>
              <a:t>:52:44 - </a:t>
            </a:r>
            <a:r>
              <a:rPr lang="ru-RU" dirty="0">
                <a:solidFill>
                  <a:schemeClr val="tx1"/>
                </a:solidFill>
              </a:rPr>
              <a:t>10</a:t>
            </a:r>
            <a:r>
              <a:rPr lang="en-US" dirty="0" smtClean="0">
                <a:solidFill>
                  <a:schemeClr val="tx1"/>
                </a:solidFill>
              </a:rPr>
              <a:t>:52:25 = 19 </a:t>
            </a:r>
            <a:r>
              <a:rPr lang="ru-RU" dirty="0" smtClean="0">
                <a:solidFill>
                  <a:schemeClr val="tx1"/>
                </a:solidFill>
              </a:rPr>
              <a:t>сек.  (время выполнения асинхронного блока).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69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IL.EsbAdapter.log</a:t>
            </a:r>
            <a:br>
              <a:rPr lang="en-US" dirty="0" smtClean="0"/>
            </a:br>
            <a:r>
              <a:rPr lang="en-US" dirty="0" smtClean="0"/>
              <a:t>CommonRequestCallbackVer2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79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7887047" cy="526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ая прямоугольная выноска 5"/>
          <p:cNvSpPr/>
          <p:nvPr/>
        </p:nvSpPr>
        <p:spPr bwMode="auto">
          <a:xfrm>
            <a:off x="6012160" y="3429000"/>
            <a:ext cx="2733353" cy="432048"/>
          </a:xfrm>
          <a:prstGeom prst="wedgeRoundRectCallout">
            <a:avLst>
              <a:gd name="adj1" fmla="val -88061"/>
              <a:gd name="adj2" fmla="val -173502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CallBack </a:t>
            </a:r>
            <a:r>
              <a:rPr lang="ru-RU" sz="1400" dirty="0" smtClean="0">
                <a:solidFill>
                  <a:schemeClr val="tx1"/>
                </a:solidFill>
              </a:rPr>
              <a:t>с историей баланса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54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l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WSDL </a:t>
            </a:r>
            <a:r>
              <a:rPr lang="ru-RU" dirty="0" smtClean="0"/>
              <a:t>и </a:t>
            </a:r>
            <a:r>
              <a:rPr lang="en-US" dirty="0" smtClean="0"/>
              <a:t>Web-</a:t>
            </a:r>
            <a:r>
              <a:rPr lang="ru-RU" dirty="0" smtClean="0"/>
              <a:t>службы 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Протокол </a:t>
            </a:r>
            <a:r>
              <a:rPr lang="en-US" dirty="0" smtClean="0"/>
              <a:t>SOAP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Пример </a:t>
            </a:r>
            <a:r>
              <a:rPr lang="en-US" dirty="0"/>
              <a:t>w</a:t>
            </a:r>
            <a:r>
              <a:rPr lang="en-US" dirty="0" smtClean="0"/>
              <a:t>eb-</a:t>
            </a:r>
            <a:r>
              <a:rPr lang="ru-RU" dirty="0" smtClean="0"/>
              <a:t>службы</a:t>
            </a:r>
            <a:r>
              <a:rPr lang="en-US" dirty="0" smtClean="0"/>
              <a:t>, WSDL-</a:t>
            </a:r>
            <a:r>
              <a:rPr lang="ru-RU" dirty="0" smtClean="0"/>
              <a:t>описание  службы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dirty="0" smtClean="0"/>
              <a:t>WSDL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1655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данных </a:t>
            </a:r>
            <a:r>
              <a:rPr lang="en-US" dirty="0" smtClean="0"/>
              <a:t>IL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80</a:t>
            </a:fld>
            <a:endParaRPr lang="ru-RU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79512" y="1340768"/>
            <a:ext cx="878497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В модели данных </a:t>
            </a:r>
            <a:r>
              <a:rPr lang="en-US" dirty="0" smtClean="0">
                <a:solidFill>
                  <a:schemeClr val="tx1"/>
                </a:solidFill>
              </a:rPr>
              <a:t>IL </a:t>
            </a:r>
            <a:r>
              <a:rPr lang="ru-RU" dirty="0" smtClean="0">
                <a:solidFill>
                  <a:schemeClr val="tx1"/>
                </a:solidFill>
              </a:rPr>
              <a:t>можно найти описание объектов (классов), экземпляры которых используются в качестве входных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ru-RU" dirty="0" smtClean="0">
                <a:solidFill>
                  <a:schemeClr val="tx1"/>
                </a:solidFill>
              </a:rPr>
              <a:t>выходных параметров при вызове метода </a:t>
            </a:r>
            <a:r>
              <a:rPr lang="en-US" dirty="0" smtClean="0">
                <a:solidFill>
                  <a:schemeClr val="tx1"/>
                </a:solidFill>
              </a:rPr>
              <a:t>CalculateBalanceHistory.</a:t>
            </a: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48768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868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данных </a:t>
            </a:r>
            <a:r>
              <a:rPr lang="en-US" dirty="0" smtClean="0"/>
              <a:t>IL. </a:t>
            </a:r>
            <a:br>
              <a:rPr lang="en-US" dirty="0" smtClean="0"/>
            </a:br>
            <a:r>
              <a:rPr lang="en-US" dirty="0" smtClean="0"/>
              <a:t>SubscriberInformation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81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3"/>
            <a:ext cx="7416824" cy="51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774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89136"/>
            <a:ext cx="7705725" cy="863600"/>
          </a:xfrm>
        </p:spPr>
        <p:txBody>
          <a:bodyPr/>
          <a:lstStyle/>
          <a:p>
            <a:r>
              <a:rPr lang="ru-RU" dirty="0" smtClean="0"/>
              <a:t>Модель данных </a:t>
            </a:r>
            <a:r>
              <a:rPr lang="en-US" dirty="0" smtClean="0"/>
              <a:t>IL. </a:t>
            </a:r>
            <a:br>
              <a:rPr lang="en-US" dirty="0" smtClean="0"/>
            </a:br>
            <a:r>
              <a:rPr lang="en-US" dirty="0" smtClean="0"/>
              <a:t>CalculateBalanceHistoryReguest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82</a:t>
            </a:fld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6336704" cy="54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740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данных </a:t>
            </a:r>
            <a:r>
              <a:rPr lang="en-US" dirty="0" smtClean="0"/>
              <a:t>IL.</a:t>
            </a:r>
            <a:br>
              <a:rPr lang="en-US" dirty="0" smtClean="0"/>
            </a:br>
            <a:r>
              <a:rPr lang="en-US" dirty="0" err="1" smtClean="0"/>
              <a:t>CalculateBalanceHistoryResult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83</a:t>
            </a:fld>
            <a:endParaRPr lang="ru-RU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69" y="1628800"/>
            <a:ext cx="6621463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135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данных </a:t>
            </a:r>
            <a:r>
              <a:rPr lang="en-US" dirty="0" smtClean="0"/>
              <a:t>IL.</a:t>
            </a:r>
            <a:br>
              <a:rPr lang="en-US" dirty="0" smtClean="0"/>
            </a:br>
            <a:r>
              <a:rPr lang="en-US" dirty="0" smtClean="0"/>
              <a:t>CalculateBalanceHistoryResultItem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84</a:t>
            </a:fld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589715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855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Диаграмма взаимодействия подсистем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6980" y="6473080"/>
            <a:ext cx="8131175" cy="217488"/>
          </a:xfrm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85</a:t>
            </a:fld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3923928" y="155212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FIGA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287524" y="1555004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SoapUI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344308" y="1526876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FORIS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971600" y="2564904"/>
            <a:ext cx="144016" cy="144016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680012" y="2589286"/>
            <a:ext cx="144016" cy="3576017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100392" y="2592338"/>
            <a:ext cx="144016" cy="360039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317476" y="422108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SIEBEL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   (эмулятор)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49971" y="5074491"/>
            <a:ext cx="144016" cy="108012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 bwMode="auto">
          <a:xfrm>
            <a:off x="1342281" y="2821700"/>
            <a:ext cx="324986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>
            <a:off x="4932040" y="299695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21"/>
          <p:cNvCxnSpPr/>
          <p:nvPr/>
        </p:nvCxnSpPr>
        <p:spPr bwMode="auto">
          <a:xfrm flipH="1">
            <a:off x="4932040" y="372257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 flipH="1">
            <a:off x="4963937" y="5715514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/>
          <p:nvPr/>
        </p:nvCxnSpPr>
        <p:spPr bwMode="auto">
          <a:xfrm flipH="1">
            <a:off x="1275495" y="5949280"/>
            <a:ext cx="32763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Прямая со стрелкой 27"/>
          <p:cNvCxnSpPr/>
          <p:nvPr/>
        </p:nvCxnSpPr>
        <p:spPr bwMode="auto">
          <a:xfrm flipH="1">
            <a:off x="1322140" y="3861048"/>
            <a:ext cx="3239219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187624" y="2269172"/>
            <a:ext cx="3404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ResourceOperations.ChangeServices</a:t>
            </a:r>
            <a:r>
              <a:rPr lang="ru-RU" sz="1200" dirty="0" smtClean="0"/>
              <a:t> (добавление услуги </a:t>
            </a:r>
            <a:r>
              <a:rPr lang="en-US" sz="1200" dirty="0" smtClean="0"/>
              <a:t>“</a:t>
            </a:r>
            <a:r>
              <a:rPr lang="ru-RU" sz="1200" dirty="0" smtClean="0"/>
              <a:t>Определитель</a:t>
            </a:r>
            <a:r>
              <a:rPr lang="en-US" sz="1200" dirty="0" smtClean="0"/>
              <a:t> </a:t>
            </a:r>
            <a:r>
              <a:rPr lang="ru-RU" sz="1200" dirty="0" smtClean="0"/>
              <a:t>номера</a:t>
            </a:r>
            <a:r>
              <a:rPr lang="en-US" sz="1200" dirty="0" smtClean="0"/>
              <a:t>”)</a:t>
            </a:r>
            <a:endParaRPr lang="ru-RU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880173" y="2410766"/>
            <a:ext cx="3229719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                    StartIl_ChangeServices</a:t>
            </a:r>
          </a:p>
          <a:p>
            <a:r>
              <a:rPr lang="en-US" sz="1100" dirty="0" smtClean="0"/>
              <a:t>(</a:t>
            </a:r>
            <a:r>
              <a:rPr lang="ru-RU" sz="1100" dirty="0" smtClean="0"/>
              <a:t>добавление услуги </a:t>
            </a:r>
            <a:r>
              <a:rPr lang="en-US" sz="1100" dirty="0" smtClean="0"/>
              <a:t>“</a:t>
            </a:r>
            <a:r>
              <a:rPr lang="ru-RU" sz="1100" dirty="0" smtClean="0"/>
              <a:t>Определитель номера</a:t>
            </a:r>
            <a:r>
              <a:rPr lang="en-US" sz="1100" dirty="0" smtClean="0"/>
              <a:t>”)</a:t>
            </a:r>
            <a:endParaRPr lang="ru-RU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0173" y="3422354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SyncResultMessage PID= 739.13318425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29644" y="3551902"/>
            <a:ext cx="23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 Запрос успешно принят</a:t>
            </a:r>
            <a:endParaRPr lang="ru-RU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246126" y="2858452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66963" y="4074675"/>
            <a:ext cx="2862264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Выполнение бизнес-процесса </a:t>
            </a:r>
            <a:r>
              <a:rPr lang="en-US" sz="1200" dirty="0" smtClean="0"/>
              <a:t>WF 2.0</a:t>
            </a:r>
            <a:r>
              <a:rPr lang="ru-RU" sz="1200" dirty="0" smtClean="0"/>
              <a:t>  </a:t>
            </a:r>
          </a:p>
          <a:p>
            <a:r>
              <a:rPr lang="ru-RU" sz="1200" dirty="0" smtClean="0"/>
              <a:t>        </a:t>
            </a:r>
            <a:r>
              <a:rPr lang="en-US" sz="1200" dirty="0" smtClean="0"/>
              <a:t>   </a:t>
            </a:r>
            <a:r>
              <a:rPr lang="ru-RU" sz="1200" dirty="0" smtClean="0"/>
              <a:t> </a:t>
            </a:r>
            <a:r>
              <a:rPr lang="en-US" sz="1200" dirty="0" smtClean="0"/>
              <a:t>  PID= 739.13318425</a:t>
            </a:r>
            <a:endParaRPr lang="ru-RU" sz="1200" dirty="0" smtClean="0"/>
          </a:p>
          <a:p>
            <a:r>
              <a:rPr lang="ru-RU" sz="1200" dirty="0" smtClean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           IL_ChangeServices</a:t>
            </a:r>
            <a:endParaRPr lang="ru-RU" sz="1200" dirty="0" smtClean="0"/>
          </a:p>
          <a:p>
            <a:endParaRPr lang="ru-RU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470905" y="5383718"/>
            <a:ext cx="294168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CallBack </a:t>
            </a:r>
            <a:r>
              <a:rPr lang="ru-RU" sz="1200" dirty="0" smtClean="0"/>
              <a:t>с информацией об </a:t>
            </a:r>
          </a:p>
          <a:p>
            <a:r>
              <a:rPr lang="ru-RU" sz="1200" dirty="0"/>
              <a:t> </a:t>
            </a:r>
            <a:r>
              <a:rPr lang="ru-RU" sz="1200" dirty="0" smtClean="0"/>
              <a:t>      успешном добавлении услуги </a:t>
            </a:r>
            <a:endParaRPr lang="ru-RU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364088" y="3082298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</a:t>
            </a:r>
            <a:r>
              <a:rPr lang="ru-RU" sz="1200" dirty="0" smtClean="0">
                <a:solidFill>
                  <a:srgbClr val="FF0000"/>
                </a:solidFill>
              </a:rPr>
              <a:t>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95985" y="473947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F298F"/>
                </a:solidFill>
              </a:rPr>
              <a:t>       </a:t>
            </a:r>
            <a:r>
              <a:rPr lang="ru-RU" sz="1200" dirty="0" smtClean="0">
                <a:solidFill>
                  <a:srgbClr val="FF0000"/>
                </a:solidFill>
              </a:rPr>
              <a:t>асинхронный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46125" y="4238794"/>
            <a:ext cx="113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http, soap</a:t>
            </a:r>
            <a:endParaRPr lang="ru-RU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709682" y="3127847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0,</a:t>
            </a:r>
            <a:r>
              <a:rPr lang="en-US" sz="1200" dirty="0" smtClean="0"/>
              <a:t>219</a:t>
            </a:r>
            <a:r>
              <a:rPr lang="ru-RU" sz="1200" dirty="0" smtClean="0"/>
              <a:t> сек </a:t>
            </a:r>
            <a:endParaRPr lang="ru-RU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979712" y="485435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</a:t>
            </a:r>
            <a:r>
              <a:rPr lang="ru-RU" sz="1200" dirty="0" smtClean="0"/>
              <a:t> длительность = 19 сек </a:t>
            </a:r>
            <a:endParaRPr lang="ru-RU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197672" y="5229083"/>
            <a:ext cx="2664297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CommonCallbackOperations.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CommonRequestCallbackOldVer2</a:t>
            </a:r>
            <a:endParaRPr lang="ru-RU" sz="1200" dirty="0" smtClean="0"/>
          </a:p>
          <a:p>
            <a:r>
              <a:rPr lang="en-US" sz="1200" dirty="0" smtClean="0"/>
              <a:t>     </a:t>
            </a:r>
            <a:r>
              <a:rPr lang="ru-RU" sz="1200" dirty="0" smtClean="0"/>
              <a:t>с информацией об успешном</a:t>
            </a:r>
          </a:p>
          <a:p>
            <a:r>
              <a:rPr lang="ru-RU" sz="1200" dirty="0" smtClean="0"/>
              <a:t>             добавлении услуги </a:t>
            </a:r>
            <a:endParaRPr lang="ru-RU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436096" y="382890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</a:t>
            </a:r>
            <a:r>
              <a:rPr lang="en-US" sz="1200" b="1" dirty="0" smtClean="0">
                <a:solidFill>
                  <a:srgbClr val="0F298F"/>
                </a:solidFill>
              </a:rPr>
              <a:t>  IL.crm.log</a:t>
            </a:r>
            <a:endParaRPr lang="ru-RU" sz="1200" b="1" dirty="0">
              <a:solidFill>
                <a:srgbClr val="0F298F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11660" y="6059467"/>
            <a:ext cx="2430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</a:t>
            </a:r>
            <a:r>
              <a:rPr lang="en-US" sz="1200" b="1" dirty="0" smtClean="0">
                <a:solidFill>
                  <a:srgbClr val="0F298F"/>
                </a:solidFill>
              </a:rPr>
              <a:t>  IL.EsbAdapter.log</a:t>
            </a:r>
            <a:endParaRPr lang="ru-RU" sz="1200" b="1" dirty="0">
              <a:solidFill>
                <a:srgbClr val="0F298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2423" y="6154611"/>
            <a:ext cx="24852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</a:t>
            </a:r>
            <a:r>
              <a:rPr lang="en-US" sz="1200" b="1" dirty="0" smtClean="0">
                <a:solidFill>
                  <a:srgbClr val="0F298F"/>
                </a:solidFill>
              </a:rPr>
              <a:t>Workflow.Processor.log</a:t>
            </a:r>
            <a:endParaRPr lang="ru-RU" sz="1200" b="1" dirty="0" smtClean="0">
              <a:solidFill>
                <a:srgbClr val="0F298F"/>
              </a:solidFill>
            </a:endParaRPr>
          </a:p>
          <a:p>
            <a:r>
              <a:rPr lang="ru-RU" sz="1200" b="1" dirty="0" smtClean="0">
                <a:solidFill>
                  <a:srgbClr val="0F298F"/>
                </a:solidFill>
              </a:rPr>
              <a:t>          или </a:t>
            </a:r>
            <a:r>
              <a:rPr lang="en-US" sz="1200" b="1" dirty="0" smtClean="0">
                <a:solidFill>
                  <a:srgbClr val="0F298F"/>
                </a:solidFill>
              </a:rPr>
              <a:t>CentralLogging </a:t>
            </a:r>
            <a:r>
              <a:rPr lang="ru-RU" sz="1200" b="1" dirty="0" smtClean="0">
                <a:solidFill>
                  <a:srgbClr val="0F298F"/>
                </a:solidFill>
              </a:rPr>
              <a:t> </a:t>
            </a:r>
            <a:endParaRPr lang="ru-RU" sz="1200" b="1" dirty="0">
              <a:solidFill>
                <a:srgbClr val="0F29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69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86</a:t>
            </a:fld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52762"/>
            <a:ext cx="7506990" cy="519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707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87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1412776"/>
            <a:ext cx="870586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749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88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5"/>
            <a:ext cx="4896544" cy="552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50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89</a:t>
            </a:fld>
            <a:endParaRPr lang="ru-RU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61436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090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WSDL </a:t>
            </a:r>
            <a:r>
              <a:rPr lang="ru-RU" dirty="0" smtClean="0"/>
              <a:t>и </a:t>
            </a:r>
            <a:r>
              <a:rPr lang="en-US" dirty="0" smtClean="0"/>
              <a:t>Web-</a:t>
            </a:r>
            <a:r>
              <a:rPr lang="ru-RU" dirty="0" smtClean="0"/>
              <a:t>службы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</a:t>
            </a:fld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9512" y="1576414"/>
            <a:ext cx="8568952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WSDL</a:t>
            </a:r>
            <a:r>
              <a:rPr lang="en-US" dirty="0" smtClean="0">
                <a:solidFill>
                  <a:schemeClr val="tx1"/>
                </a:solidFill>
              </a:rPr>
              <a:t> (Web Services Description Language) </a:t>
            </a:r>
            <a:r>
              <a:rPr lang="ru-RU" dirty="0" smtClean="0">
                <a:solidFill>
                  <a:schemeClr val="tx1"/>
                </a:solidFill>
              </a:rPr>
              <a:t>– язык описания </a:t>
            </a:r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служб и доступа к ним, основанный на языке </a:t>
            </a:r>
            <a:r>
              <a:rPr lang="en-US" dirty="0" smtClean="0">
                <a:solidFill>
                  <a:schemeClr val="tx1"/>
                </a:solidFill>
              </a:rPr>
              <a:t>XML.</a:t>
            </a:r>
            <a:endParaRPr lang="ru-RU" dirty="0" smtClean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Web-</a:t>
            </a:r>
            <a:r>
              <a:rPr lang="ru-RU" dirty="0" smtClean="0">
                <a:solidFill>
                  <a:srgbClr val="FF0000"/>
                </a:solidFill>
              </a:rPr>
              <a:t>служба </a:t>
            </a:r>
            <a:r>
              <a:rPr lang="ru-RU" dirty="0" smtClean="0">
                <a:solidFill>
                  <a:schemeClr val="tx1"/>
                </a:solidFill>
              </a:rPr>
              <a:t>– идентифицируемая </a:t>
            </a:r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адресом программная система со стандартизованными интерфейсами. 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WSDL (Web Services Description Language) </a:t>
            </a:r>
            <a:r>
              <a:rPr lang="ru-RU" dirty="0" smtClean="0">
                <a:solidFill>
                  <a:schemeClr val="tx1"/>
                </a:solidFill>
              </a:rPr>
              <a:t>содержит полное описание </a:t>
            </a:r>
            <a:r>
              <a:rPr lang="ru-RU" dirty="0">
                <a:solidFill>
                  <a:schemeClr val="tx1"/>
                </a:solidFill>
              </a:rPr>
              <a:t>интерфейса службы, включая имена функций, имена и типы параметров, </a:t>
            </a:r>
            <a:r>
              <a:rPr lang="ru-RU" dirty="0" smtClean="0">
                <a:solidFill>
                  <a:schemeClr val="tx1"/>
                </a:solidFill>
              </a:rPr>
              <a:t>типы </a:t>
            </a:r>
            <a:r>
              <a:rPr lang="ru-RU" dirty="0">
                <a:solidFill>
                  <a:schemeClr val="tx1"/>
                </a:solidFill>
              </a:rPr>
              <a:t>возвращаемых </a:t>
            </a:r>
            <a:r>
              <a:rPr lang="ru-RU" dirty="0" smtClean="0">
                <a:solidFill>
                  <a:schemeClr val="tx1"/>
                </a:solidFill>
              </a:rPr>
              <a:t>значений, </a:t>
            </a:r>
            <a:r>
              <a:rPr lang="en-US" dirty="0" smtClean="0">
                <a:solidFill>
                  <a:schemeClr val="tx1"/>
                </a:solidFill>
              </a:rPr>
              <a:t>web-</a:t>
            </a:r>
            <a:r>
              <a:rPr lang="ru-RU" dirty="0" smtClean="0">
                <a:solidFill>
                  <a:schemeClr val="tx1"/>
                </a:solidFill>
              </a:rPr>
              <a:t>адрес службы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протокол</a:t>
            </a:r>
            <a:r>
              <a:rPr lang="ru-RU" dirty="0">
                <a:solidFill>
                  <a:schemeClr val="tx1"/>
                </a:solidFill>
              </a:rPr>
              <a:t>ы</a:t>
            </a:r>
            <a:r>
              <a:rPr lang="ru-RU" dirty="0" smtClean="0">
                <a:solidFill>
                  <a:schemeClr val="tx1"/>
                </a:solidFill>
              </a:rPr>
              <a:t> (</a:t>
            </a:r>
            <a:r>
              <a:rPr lang="en-US" dirty="0" smtClean="0">
                <a:solidFill>
                  <a:schemeClr val="tx1"/>
                </a:solidFill>
              </a:rPr>
              <a:t>SOAP, XML-RPC, REST)</a:t>
            </a:r>
            <a:r>
              <a:rPr lang="ru-RU" dirty="0" smtClean="0">
                <a:solidFill>
                  <a:schemeClr val="tx1"/>
                </a:solidFill>
              </a:rPr>
              <a:t>, используемые для отправки и приема сообщений. 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0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90</a:t>
            </a:fld>
            <a:endParaRPr lang="ru-RU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48863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095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91</a:t>
            </a:fld>
            <a:endParaRPr lang="ru-RU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65246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403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/>
              <a:t>”.</a:t>
            </a:r>
            <a:br>
              <a:rPr lang="en-US" dirty="0"/>
            </a:br>
            <a:r>
              <a:rPr lang="en-US" dirty="0"/>
              <a:t>IL.crm.log. </a:t>
            </a:r>
            <a:r>
              <a:rPr lang="ru-RU" dirty="0" smtClean="0"/>
              <a:t>Запрос на добавление услуги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92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490710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ый прямоугольник 6"/>
          <p:cNvSpPr/>
          <p:nvPr/>
        </p:nvSpPr>
        <p:spPr bwMode="auto">
          <a:xfrm>
            <a:off x="150962" y="1124744"/>
            <a:ext cx="5544616" cy="648072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 bwMode="auto">
          <a:xfrm>
            <a:off x="5292080" y="2615766"/>
            <a:ext cx="3168352" cy="1224136"/>
          </a:xfrm>
          <a:prstGeom prst="wedgeRoundRectCallout">
            <a:avLst>
              <a:gd name="adj1" fmla="val -53214"/>
              <a:gd name="adj2" fmla="val -13485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Вызов метода </a:t>
            </a:r>
            <a:r>
              <a:rPr lang="en-US" sz="1400" dirty="0" smtClean="0">
                <a:solidFill>
                  <a:schemeClr val="tx1"/>
                </a:solidFill>
              </a:rPr>
              <a:t>IResourceOperations.ChangeServices</a:t>
            </a:r>
            <a:endParaRPr lang="ru-RU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2016-10-03 18:05:31.927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0248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IL.crm.log. </a:t>
            </a:r>
            <a:r>
              <a:rPr lang="ru-RU" dirty="0" smtClean="0"/>
              <a:t>Ответ от </a:t>
            </a:r>
            <a:r>
              <a:rPr lang="en-US" dirty="0" smtClean="0"/>
              <a:t>Workflow 2.0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93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6048152" cy="567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118988" y="4005064"/>
            <a:ext cx="6181203" cy="1296144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4839915" y="2492896"/>
            <a:ext cx="4260626" cy="1021854"/>
          </a:xfrm>
          <a:prstGeom prst="wedgeRoundRectCallout">
            <a:avLst>
              <a:gd name="adj1" fmla="val -33096"/>
              <a:gd name="adj2" fmla="val 12214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Завершение синхронного блока. В </a:t>
            </a:r>
            <a:r>
              <a:rPr lang="en-US" sz="1400" dirty="0" smtClean="0">
                <a:solidFill>
                  <a:schemeClr val="tx1"/>
                </a:solidFill>
              </a:rPr>
              <a:t>Workflow 2.0 </a:t>
            </a:r>
            <a:r>
              <a:rPr lang="ru-RU" sz="1400" dirty="0" smtClean="0">
                <a:solidFill>
                  <a:schemeClr val="tx1"/>
                </a:solidFill>
              </a:rPr>
              <a:t>запустился бизнес-процесс с </a:t>
            </a:r>
            <a:r>
              <a:rPr lang="en-US" sz="1400" dirty="0" smtClean="0">
                <a:solidFill>
                  <a:schemeClr val="tx1"/>
                </a:solidFill>
              </a:rPr>
              <a:t>PID = 739.13318425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(IL_ChangeServices)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Длительность синхронного блока</a:t>
            </a:r>
            <a:r>
              <a:rPr lang="en-US" sz="1400" dirty="0" smtClean="0">
                <a:solidFill>
                  <a:schemeClr val="tx1"/>
                </a:solidFill>
              </a:rPr>
              <a:t>: 00.218 </a:t>
            </a:r>
            <a:r>
              <a:rPr lang="ru-RU" sz="1400" dirty="0" smtClean="0">
                <a:solidFill>
                  <a:schemeClr val="tx1"/>
                </a:solidFill>
              </a:rPr>
              <a:t>сек.</a:t>
            </a:r>
          </a:p>
        </p:txBody>
      </p:sp>
    </p:spTree>
    <p:extLst>
      <p:ext uri="{BB962C8B-B14F-4D97-AF65-F5344CB8AC3E}">
        <p14:creationId xmlns:p14="http://schemas.microsoft.com/office/powerpoint/2010/main" val="3958020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”.</a:t>
            </a:r>
            <a:br>
              <a:rPr lang="en-US" dirty="0" smtClean="0"/>
            </a:br>
            <a:r>
              <a:rPr lang="en-US" dirty="0" smtClean="0"/>
              <a:t>FIGA.CommonRequestCallbackOldVer2 (</a:t>
            </a:r>
            <a:r>
              <a:rPr lang="ru-RU" dirty="0" smtClean="0"/>
              <a:t>запрос)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94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475297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126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услуги </a:t>
            </a:r>
            <a:r>
              <a:rPr lang="en-US" dirty="0" smtClean="0"/>
              <a:t>“</a:t>
            </a:r>
            <a:r>
              <a:rPr lang="ru-RU" dirty="0" smtClean="0"/>
              <a:t>Определитель номера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en-US" dirty="0"/>
              <a:t>FIGA.CommonRequestCallbackOldVer2 </a:t>
            </a:r>
            <a:r>
              <a:rPr lang="en-US" dirty="0" smtClean="0"/>
              <a:t>(</a:t>
            </a:r>
            <a:r>
              <a:rPr lang="ru-RU" dirty="0" smtClean="0"/>
              <a:t>ответ)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95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8275"/>
            <a:ext cx="5935563" cy="542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 bwMode="auto">
          <a:xfrm>
            <a:off x="539552" y="5373216"/>
            <a:ext cx="5832648" cy="288032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5812482" y="4077072"/>
            <a:ext cx="3168352" cy="936104"/>
          </a:xfrm>
          <a:prstGeom prst="wedgeRoundRectCallout">
            <a:avLst>
              <a:gd name="adj1" fmla="val -39685"/>
              <a:gd name="adj2" fmla="val 96181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Во внешнюю систему</a:t>
            </a:r>
            <a:r>
              <a:rPr lang="en-US" sz="1400" dirty="0" smtClean="0">
                <a:solidFill>
                  <a:schemeClr val="tx1"/>
                </a:solidFill>
              </a:rPr>
              <a:t>(Siebel) </a:t>
            </a:r>
            <a:r>
              <a:rPr lang="ru-RU" sz="1400" dirty="0" smtClean="0">
                <a:solidFill>
                  <a:schemeClr val="tx1"/>
                </a:solidFill>
              </a:rPr>
              <a:t>уйдет только </a:t>
            </a:r>
            <a:r>
              <a:rPr lang="en-US" sz="1400" dirty="0" smtClean="0">
                <a:solidFill>
                  <a:schemeClr val="tx1"/>
                </a:solidFill>
              </a:rPr>
              <a:t>CALLBACK </a:t>
            </a:r>
            <a:r>
              <a:rPr lang="ru-RU" sz="1400" dirty="0" smtClean="0">
                <a:solidFill>
                  <a:schemeClr val="tx1"/>
                </a:solidFill>
              </a:rPr>
              <a:t>в ТЕГЕ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UniversalCallbackParameters!!!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 bwMode="auto">
          <a:xfrm>
            <a:off x="415219" y="2492896"/>
            <a:ext cx="5832648" cy="504056"/>
          </a:xfrm>
          <a:prstGeom prst="round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0" name="Скругленная прямоугольная выноска 9"/>
          <p:cNvSpPr/>
          <p:nvPr/>
        </p:nvSpPr>
        <p:spPr bwMode="auto">
          <a:xfrm>
            <a:off x="5812482" y="3174421"/>
            <a:ext cx="3168352" cy="597979"/>
          </a:xfrm>
          <a:prstGeom prst="wedgeRoundRectCallout">
            <a:avLst>
              <a:gd name="adj1" fmla="val -51410"/>
              <a:gd name="adj2" fmla="val -112639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400" dirty="0" smtClean="0">
                <a:solidFill>
                  <a:schemeClr val="tx1"/>
                </a:solidFill>
              </a:rPr>
              <a:t>ТЕГ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UniversalCallbackParameters</a:t>
            </a:r>
            <a:endParaRPr lang="ru-RU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486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FORIS IL Documentation</a:t>
            </a:r>
            <a:r>
              <a:rPr lang="en-US" dirty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Метод </a:t>
            </a:r>
            <a:r>
              <a:rPr lang="en-US" dirty="0" smtClean="0"/>
              <a:t>ChangeServices </a:t>
            </a:r>
            <a:r>
              <a:rPr lang="ru-RU" dirty="0" smtClean="0"/>
              <a:t>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96</a:t>
            </a:fld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377783" cy="524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594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23" name="Текст 22"/>
          <p:cNvSpPr>
            <a:spLocks noGrp="1"/>
          </p:cNvSpPr>
          <p:nvPr>
            <p:ph type="body" idx="1"/>
          </p:nvPr>
        </p:nvSpPr>
        <p:spPr>
          <a:xfrm>
            <a:off x="722312" y="2996952"/>
            <a:ext cx="8026151" cy="648072"/>
          </a:xfrm>
        </p:spPr>
        <p:txBody>
          <a:bodyPr>
            <a:normAutofit/>
          </a:bodyPr>
          <a:lstStyle/>
          <a:p>
            <a:pPr marL="0" lvl="1" defTabSz="914684">
              <a:spcBef>
                <a:spcPct val="0"/>
              </a:spcBef>
              <a:defRPr/>
            </a:pPr>
            <a:r>
              <a:rPr lang="ru-RU" sz="2200" b="1" dirty="0"/>
              <a:t>Примеры </a:t>
            </a:r>
            <a:r>
              <a:rPr lang="ru-RU" sz="2200" b="1" dirty="0" smtClean="0"/>
              <a:t>ошибок </a:t>
            </a:r>
            <a:r>
              <a:rPr lang="en-US" sz="2200" b="1" dirty="0" smtClean="0"/>
              <a:t>FIGA</a:t>
            </a:r>
            <a:r>
              <a:rPr lang="ru-RU" sz="2200" b="1" dirty="0" smtClean="0"/>
              <a:t>, маппинг ошибок  </a:t>
            </a:r>
            <a:endParaRPr lang="en-US" sz="2200" b="1" dirty="0"/>
          </a:p>
          <a:p>
            <a:pPr marL="0" lvl="1" defTabSz="914684">
              <a:spcBef>
                <a:spcPct val="0"/>
              </a:spcBef>
              <a:defRPr/>
            </a:pPr>
            <a:r>
              <a:rPr lang="ru-RU" sz="2000" b="1" dirty="0" smtClean="0"/>
              <a:t> </a:t>
            </a:r>
            <a:endParaRPr lang="ru-RU" sz="2000" b="1" dirty="0"/>
          </a:p>
          <a:p>
            <a:pPr algn="l">
              <a:defRPr/>
            </a:pPr>
            <a:endParaRPr lang="ru-RU" dirty="0"/>
          </a:p>
        </p:txBody>
      </p:sp>
      <p:sp>
        <p:nvSpPr>
          <p:cNvPr id="4" name="Заголовок 21"/>
          <p:cNvSpPr txBox="1">
            <a:spLocks/>
          </p:cNvSpPr>
          <p:nvPr/>
        </p:nvSpPr>
        <p:spPr bwMode="auto">
          <a:xfrm>
            <a:off x="683568" y="3977630"/>
            <a:ext cx="7772400" cy="197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Times New Roman" pitchFamily="18" charset="0"/>
              <a:buNone/>
              <a:tabLst/>
              <a:defRPr lang="en-US" sz="2200" b="0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696A6C"/>
                </a:solidFill>
                <a:latin typeface="Arial" charset="0"/>
              </a:defRPr>
            </a:lvl9pPr>
          </a:lstStyle>
          <a:p>
            <a:pPr marL="0" lvl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>IL.AccountNotFound</a:t>
            </a: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r>
              <a:rPr lang="ru-RU" kern="0" dirty="0" smtClean="0"/>
              <a:t/>
            </a:r>
            <a:br>
              <a:rPr lang="ru-RU" kern="0" dirty="0" smtClean="0"/>
            </a:br>
            <a:endParaRPr lang="ru-RU" kern="0" dirty="0"/>
          </a:p>
        </p:txBody>
      </p:sp>
    </p:spTree>
    <p:extLst>
      <p:ext uri="{BB962C8B-B14F-4D97-AF65-F5344CB8AC3E}">
        <p14:creationId xmlns:p14="http://schemas.microsoft.com/office/powerpoint/2010/main" val="3167717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истории баланса из </a:t>
            </a:r>
            <a:r>
              <a:rPr lang="en-US" dirty="0"/>
              <a:t>Siebel.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Задан несуществующий лицевой счет </a:t>
            </a:r>
            <a:endParaRPr lang="ru-RU" dirty="0" smtClean="0"/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98</a:t>
            </a:fld>
            <a:endParaRPr lang="ru-RU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5107"/>
            <a:ext cx="7416824" cy="536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кругленная прямоугольная выноска 6"/>
          <p:cNvSpPr/>
          <p:nvPr/>
        </p:nvSpPr>
        <p:spPr bwMode="auto">
          <a:xfrm>
            <a:off x="5724128" y="4435574"/>
            <a:ext cx="3168352" cy="1224136"/>
          </a:xfrm>
          <a:prstGeom prst="wedgeRoundRectCallout">
            <a:avLst>
              <a:gd name="adj1" fmla="val -80271"/>
              <a:gd name="adj2" fmla="val -20476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</a:rPr>
              <a:t>AccountNumber = 270000000002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не существует в системе, поэтому в процессе выполнения данного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запроса в </a:t>
            </a:r>
            <a:r>
              <a:rPr lang="en-US" sz="1400" dirty="0" smtClean="0">
                <a:solidFill>
                  <a:schemeClr val="tx1"/>
                </a:solidFill>
              </a:rPr>
              <a:t>Siebel </a:t>
            </a:r>
            <a:r>
              <a:rPr lang="ru-RU" sz="1400" dirty="0" smtClean="0">
                <a:solidFill>
                  <a:schemeClr val="tx1"/>
                </a:solidFill>
              </a:rPr>
              <a:t>должна вернуться ошибка </a:t>
            </a:r>
          </a:p>
        </p:txBody>
      </p:sp>
    </p:spTree>
    <p:extLst>
      <p:ext uri="{BB962C8B-B14F-4D97-AF65-F5344CB8AC3E}">
        <p14:creationId xmlns:p14="http://schemas.microsoft.com/office/powerpoint/2010/main" val="4048622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истории баланса из </a:t>
            </a:r>
            <a:r>
              <a:rPr lang="en-US" dirty="0" smtClean="0"/>
              <a:t>Siebel.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Задан несуществующий лицевой счет  </a:t>
            </a:r>
          </a:p>
        </p:txBody>
      </p:sp>
      <p:sp>
        <p:nvSpPr>
          <p:cNvPr id="1024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ru-RU" dirty="0" smtClean="0"/>
              <a:t>Использование SoapUI и WSS для тестирования служб FORIS</a:t>
            </a:r>
          </a:p>
        </p:txBody>
      </p:sp>
      <p:sp>
        <p:nvSpPr>
          <p:cNvPr id="10244" name="Номер слайда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EC1B3FC-D64E-40DB-8387-A912AC98CAC7}" type="slidenum">
              <a:rPr lang="ru-RU" smtClean="0"/>
              <a:pPr/>
              <a:t>99</a:t>
            </a:fld>
            <a:endParaRPr lang="ru-RU" dirty="0" smtClean="0"/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3923928" y="155212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FIGA 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287524" y="1555004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SoapUI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344308" y="1526876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F298F"/>
                </a:solidFill>
                <a:effectLst/>
                <a:latin typeface="Arial" charset="0"/>
              </a:rPr>
              <a:t>FORIS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0F298F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971600" y="2564904"/>
            <a:ext cx="144016" cy="144016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4680012" y="2589286"/>
            <a:ext cx="144016" cy="3576017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100392" y="2592338"/>
            <a:ext cx="144016" cy="360039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317476" y="4221088"/>
            <a:ext cx="1512168" cy="612179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696A6C"/>
                </a:solidFill>
                <a:effectLst/>
                <a:latin typeface="Arial" charset="0"/>
              </a:rPr>
              <a:t>    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rPr>
              <a:t>SIEBEL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   (эмулятор)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49971" y="5074491"/>
            <a:ext cx="144016" cy="1080120"/>
          </a:xfrm>
          <a:prstGeom prst="rect">
            <a:avLst/>
          </a:prstGeom>
          <a:solidFill>
            <a:srgbClr val="C6973A">
              <a:alpha val="8000"/>
            </a:srgb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smtClean="0">
              <a:ln>
                <a:noFill/>
              </a:ln>
              <a:solidFill>
                <a:srgbClr val="696A6C"/>
              </a:solidFill>
              <a:effectLst/>
              <a:latin typeface="Arial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 bwMode="auto">
          <a:xfrm>
            <a:off x="1342281" y="2821700"/>
            <a:ext cx="324986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>
            <a:off x="4932040" y="299695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Прямая со стрелкой 21"/>
          <p:cNvCxnSpPr/>
          <p:nvPr/>
        </p:nvCxnSpPr>
        <p:spPr bwMode="auto">
          <a:xfrm flipH="1">
            <a:off x="4932040" y="3722572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Прямая со стрелкой 25"/>
          <p:cNvCxnSpPr/>
          <p:nvPr/>
        </p:nvCxnSpPr>
        <p:spPr bwMode="auto">
          <a:xfrm flipH="1">
            <a:off x="4914092" y="5476271"/>
            <a:ext cx="302433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Прямая со стрелкой 26"/>
          <p:cNvCxnSpPr/>
          <p:nvPr/>
        </p:nvCxnSpPr>
        <p:spPr bwMode="auto">
          <a:xfrm flipH="1">
            <a:off x="1329029" y="5614551"/>
            <a:ext cx="327636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Прямая со стрелкой 27"/>
          <p:cNvCxnSpPr/>
          <p:nvPr/>
        </p:nvCxnSpPr>
        <p:spPr bwMode="auto">
          <a:xfrm flipH="1">
            <a:off x="1322140" y="3861048"/>
            <a:ext cx="3239219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322140" y="2312287"/>
            <a:ext cx="322971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FinancialOperations.CalculateBalanceHistory</a:t>
            </a:r>
            <a:endParaRPr lang="ru-RU" sz="1200" dirty="0" smtClean="0"/>
          </a:p>
          <a:p>
            <a:r>
              <a:rPr lang="en-US" sz="1200" dirty="0" smtClean="0"/>
              <a:t>        </a:t>
            </a:r>
            <a:r>
              <a:rPr lang="ru-RU" sz="1200" dirty="0" smtClean="0"/>
              <a:t>(</a:t>
            </a:r>
            <a:r>
              <a:rPr lang="en-US" sz="1200" dirty="0" smtClean="0"/>
              <a:t>AccountNumber</a:t>
            </a:r>
            <a:r>
              <a:rPr lang="en-US" sz="1200" dirty="0"/>
              <a:t> = </a:t>
            </a:r>
            <a:r>
              <a:rPr lang="en-US" sz="1200" dirty="0" smtClean="0"/>
              <a:t>270000000002)</a:t>
            </a:r>
            <a:endParaRPr lang="ru-RU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870673" y="2687765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StartIl_CalculateBalanceHistory</a:t>
            </a:r>
            <a:endParaRPr lang="ru-RU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80173" y="3422354"/>
            <a:ext cx="322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SyncResultMessage PID= 346.14775671</a:t>
            </a:r>
            <a:endParaRPr lang="ru-RU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29644" y="3551902"/>
            <a:ext cx="2310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   Запрос успешно принят</a:t>
            </a:r>
            <a:endParaRPr lang="ru-RU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914092" y="3934150"/>
            <a:ext cx="2862264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Выполнение бизнес-процесса </a:t>
            </a:r>
            <a:r>
              <a:rPr lang="en-US" sz="1200" dirty="0" smtClean="0"/>
              <a:t>WF 2.0</a:t>
            </a:r>
            <a:r>
              <a:rPr lang="ru-RU" sz="1200" dirty="0" smtClean="0"/>
              <a:t>  </a:t>
            </a:r>
          </a:p>
          <a:p>
            <a:r>
              <a:rPr lang="ru-RU" sz="1200" dirty="0" smtClean="0"/>
              <a:t>        </a:t>
            </a:r>
            <a:r>
              <a:rPr lang="en-US" sz="1200" dirty="0" smtClean="0"/>
              <a:t>   </a:t>
            </a:r>
            <a:r>
              <a:rPr lang="ru-RU" sz="1200" dirty="0" smtClean="0"/>
              <a:t> </a:t>
            </a:r>
            <a:r>
              <a:rPr lang="en-US" sz="1200" dirty="0" smtClean="0"/>
              <a:t>  PID= 346.147</a:t>
            </a:r>
            <a:r>
              <a:rPr lang="ru-RU" sz="1200" dirty="0" smtClean="0"/>
              <a:t>75671</a:t>
            </a:r>
          </a:p>
          <a:p>
            <a:r>
              <a:rPr lang="ru-RU" sz="1200" dirty="0" smtClean="0">
                <a:solidFill>
                  <a:schemeClr val="tx1"/>
                </a:solidFill>
              </a:rPr>
              <a:t>    </a:t>
            </a:r>
            <a:r>
              <a:rPr lang="en-US" sz="1200" dirty="0" smtClean="0">
                <a:solidFill>
                  <a:schemeClr val="tx1"/>
                </a:solidFill>
              </a:rPr>
              <a:t>     IL_CalculateBalanceHistory</a:t>
            </a:r>
            <a:endParaRPr lang="ru-RU" sz="1200" dirty="0" smtClean="0"/>
          </a:p>
          <a:p>
            <a:endParaRPr lang="ru-RU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4949015" y="5013282"/>
            <a:ext cx="2989413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CommonCallbackOperations.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CommonRequestCallbackVer2</a:t>
            </a:r>
            <a:endParaRPr lang="ru-RU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496367" y="5199272"/>
            <a:ext cx="2941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CallBack </a:t>
            </a:r>
            <a:r>
              <a:rPr lang="ru-RU" sz="1200" dirty="0" smtClean="0"/>
              <a:t>с описанием ошибки</a:t>
            </a:r>
            <a:endParaRPr lang="ru-RU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364088" y="3082298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</a:t>
            </a:r>
            <a:r>
              <a:rPr lang="ru-RU" sz="1200" dirty="0" smtClean="0">
                <a:solidFill>
                  <a:srgbClr val="FF0000"/>
                </a:solidFill>
              </a:rPr>
              <a:t>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4088" y="474814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F298F"/>
                </a:solidFill>
              </a:rPr>
              <a:t>       </a:t>
            </a:r>
            <a:r>
              <a:rPr lang="ru-RU" sz="1200" dirty="0" smtClean="0">
                <a:solidFill>
                  <a:srgbClr val="FF0000"/>
                </a:solidFill>
              </a:rPr>
              <a:t>асинхронный блок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9015" y="5625324"/>
            <a:ext cx="298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ErrorCode = “PersonalAccountNotFound”</a:t>
            </a:r>
            <a:endParaRPr lang="ru-RU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252294" y="5763823"/>
            <a:ext cx="319689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     ErrorCode =“IL.AccountNotFound” </a:t>
            </a:r>
          </a:p>
          <a:p>
            <a:pPr algn="ctr"/>
            <a:r>
              <a:rPr lang="en-US" sz="1200" dirty="0" smtClean="0"/>
              <a:t>Error Description: “</a:t>
            </a:r>
            <a:r>
              <a:rPr lang="ru-RU" sz="1200" dirty="0" smtClean="0"/>
              <a:t>ЛС с указанным номером отсутствует в системе</a:t>
            </a:r>
            <a:r>
              <a:rPr lang="en-US" sz="1200" dirty="0" smtClean="0"/>
              <a:t>”</a:t>
            </a:r>
            <a:r>
              <a:rPr lang="ru-RU" sz="1200" dirty="0" smtClean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46861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iningMan">
  <a:themeElements>
    <a:clrScheme name="SITRONICS_MS_present_RU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TRONICS_MS_present_RU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ITRONICS_MS_present_RU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rainingMan_LastPage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rainingMan_Марк_Согл">
  <a:themeElements>
    <a:clrScheme name="SITRONICS_MS_present_RU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TRONICS_MS_present_RU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ITRONICS_MS_present_RU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rainingMan_LastPage">
  <a:themeElements>
    <a:clrScheme name="Специальное оформлени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пециальное оформление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пециальное оформлени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пециальное оформлени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пециальное оформлени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TrainingMan">
  <a:themeElements>
    <a:clrScheme name="SITRONICS_MS_present_RU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TRONICS_MS_present_RU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ru-RU" sz="1600" b="0" i="0" u="none" strike="noStrike" cap="none" normalizeH="0" baseline="0" smtClean="0">
            <a:ln>
              <a:noFill/>
            </a:ln>
            <a:solidFill>
              <a:srgbClr val="696A6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ITRONICS_MS_present_RU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TRONICS_MS_present_RU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TRONICS_MS_present_RU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LongProperties xmlns="http://schemas.microsoft.com/office/2006/metadata/longProperties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5A45290C9EDF478D4EA0D5C4B13C84" ma:contentTypeVersion="0" ma:contentTypeDescription="Create a new document." ma:contentTypeScope="" ma:versionID="63cc91cb387c082d4f01d83dff37394a">
  <xsd:schema xmlns:xsd="http://www.w3.org/2001/XMLSchema" xmlns:xs="http://www.w3.org/2001/XMLSchema" xmlns:p="http://schemas.microsoft.com/office/2006/metadata/properties" xmlns:ns2="b44ccd1a-ceff-48ae-ab14-791617b96cdc" targetNamespace="http://schemas.microsoft.com/office/2006/metadata/properties" ma:root="true" ma:fieldsID="712036c06a0b8260dc5808ac3075b31f" ns2:_="">
    <xsd:import namespace="b44ccd1a-ceff-48ae-ab14-791617b96cd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ccd1a-ceff-48ae-ab14-791617b96cd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>
  <documentManagement>
    <_dlc_DocId xmlns="b44ccd1a-ceff-48ae-ab14-791617b96cdc">THPAC7KF56X5-201-18</_dlc_DocId>
    <_dlc_DocIdUrl xmlns="b44ccd1a-ceff-48ae-ab14-791617b96cdc">
      <Url>https://tfsdoc.bss.nvision-group.com/sites/FORIS_Mobile/Education/Workflow/_layouts/DocIdRedir.aspx?ID=THPAC7KF56X5-201-18</Url>
      <Description>THPAC7KF56X5-201-18</Description>
    </_dlc_DocIdUrl>
  </documentManagement>
</p:properties>
</file>

<file path=customXml/itemProps1.xml><?xml version="1.0" encoding="utf-8"?>
<ds:datastoreItem xmlns:ds="http://schemas.openxmlformats.org/officeDocument/2006/customXml" ds:itemID="{3476D197-CD16-479B-BC21-E608C85CC730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4A29EFE8-8E58-4679-B2F7-71179671646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DB8FC8A-BEA2-4DE2-8A9A-2D3E580B57A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DCA372B-545E-4FCF-9757-0AD25BCFA3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4ccd1a-ceff-48ae-ab14-791617b96c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538048E1-FE7A-4C91-9354-45C3E76CBC62}">
  <ds:schemaRefs>
    <ds:schemaRef ds:uri="http://purl.org/dc/elements/1.1/"/>
    <ds:schemaRef ds:uri="http://schemas.microsoft.com/office/2006/documentManagement/types"/>
    <ds:schemaRef ds:uri="http://purl.org/dc/terms/"/>
    <ds:schemaRef ds:uri="b44ccd1a-ceff-48ae-ab14-791617b96cdc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14790</TotalTime>
  <Words>5011</Words>
  <Application>Microsoft Office PowerPoint</Application>
  <PresentationFormat>Экран (4:3)</PresentationFormat>
  <Paragraphs>1026</Paragraphs>
  <Slides>117</Slides>
  <Notes>117</Notes>
  <HiddenSlides>0</HiddenSlides>
  <MMClips>0</MMClip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117</vt:i4>
      </vt:variant>
    </vt:vector>
  </HeadingPairs>
  <TitlesOfParts>
    <vt:vector size="122" baseType="lpstr">
      <vt:lpstr>TrainingMan</vt:lpstr>
      <vt:lpstr>TrainingMan_LastPage</vt:lpstr>
      <vt:lpstr>TrainingMan_Марк_Согл</vt:lpstr>
      <vt:lpstr>1_TrainingMan_LastPage</vt:lpstr>
      <vt:lpstr>1_TrainingMan</vt:lpstr>
      <vt:lpstr>Использование SoapUI и WebService Studio для тестирования web-служб FORIS</vt:lpstr>
      <vt:lpstr>План темы</vt:lpstr>
      <vt:lpstr>      </vt:lpstr>
      <vt:lpstr>Что такое FIGA/IL</vt:lpstr>
      <vt:lpstr>FIGA/IL. Взаимодействие FORIS с внешними системами  </vt:lpstr>
      <vt:lpstr>  Схема взаимодействия подсистем   </vt:lpstr>
      <vt:lpstr>Получение истории баланса из Siebel.  Диаграмма взаимодействия подсистем </vt:lpstr>
      <vt:lpstr> WSDL и Web-службы    Протокол SOAP  Пример web-службы, WSDL-описание  службы   </vt:lpstr>
      <vt:lpstr>WSDL и Web-службы </vt:lpstr>
      <vt:lpstr>Протокол SOAP</vt:lpstr>
      <vt:lpstr>Протокол SOAP</vt:lpstr>
      <vt:lpstr>Структура документа WSDL</vt:lpstr>
      <vt:lpstr>Структура документа WSDL</vt:lpstr>
      <vt:lpstr>Пример web-службы</vt:lpstr>
      <vt:lpstr>Пример web-службы</vt:lpstr>
      <vt:lpstr>Пример web-службы</vt:lpstr>
      <vt:lpstr>Пример web-службы</vt:lpstr>
      <vt:lpstr>Пример web-службы</vt:lpstr>
      <vt:lpstr>Пример web-службы</vt:lpstr>
      <vt:lpstr>Пример web-службы</vt:lpstr>
      <vt:lpstr>WSDL и web-службы</vt:lpstr>
      <vt:lpstr> Базовая композиция приложения WCF: cборка, хост, клиент  Понятие АВС(address, binding, contract) в WCF  Пример службы WCF  </vt:lpstr>
      <vt:lpstr>WCF (Windows Communication Foundation)</vt:lpstr>
      <vt:lpstr>WCF (Windows Communication Foundation)</vt:lpstr>
      <vt:lpstr>Базовая композиция приложения WCF. Сборка, хост, клиент</vt:lpstr>
      <vt:lpstr>Базовая композиция приложения WCF. Сборка, хост, клиент</vt:lpstr>
      <vt:lpstr>Понятие АВС(address, binding, contract) в WCF</vt:lpstr>
      <vt:lpstr>Понятие АВС(address, binding, contract) в WCF</vt:lpstr>
      <vt:lpstr>Пример службы WCF</vt:lpstr>
      <vt:lpstr>Пример службы WCF. Конфигурационный файл службы </vt:lpstr>
      <vt:lpstr>Пример службы WCF. Конфигурационный файл клиента </vt:lpstr>
      <vt:lpstr>Пример службы WCF. Вызов метода службы</vt:lpstr>
      <vt:lpstr>Пример службы WCF. Удаленный вызов метода службы</vt:lpstr>
      <vt:lpstr>Пример службы WCF. Вызов метода службы </vt:lpstr>
      <vt:lpstr>Пример службы WCF. Вызов метода службы с помощью HTTP-метода POST </vt:lpstr>
      <vt:lpstr>Пример службы WCF. Ответ службы </vt:lpstr>
      <vt:lpstr>Для чего необходим Service Registry   Поиск точек подключения к службам FORIS в Service Registry     </vt:lpstr>
      <vt:lpstr>Для чего необходим Service Registry </vt:lpstr>
      <vt:lpstr>Для чего необходим Service Registry </vt:lpstr>
      <vt:lpstr>Предоставление сведения о службах, их конфигурации и серверах развертывания</vt:lpstr>
      <vt:lpstr>Создание сконфигурированного экземпляра прокси для клиентов служб  </vt:lpstr>
      <vt:lpstr>Поиск точек подключения к службам FORIS в  Service Registry</vt:lpstr>
      <vt:lpstr>Поиск точек подключения к службам FORIS в  Service Registry</vt:lpstr>
      <vt:lpstr>Initial WSDL адрес </vt:lpstr>
      <vt:lpstr>Подключение к службе FORIS в SoapUI</vt:lpstr>
      <vt:lpstr>Загрузка WSDL-описания интерфейса службы</vt:lpstr>
      <vt:lpstr>Служба и ее методы в SoapUI</vt:lpstr>
      <vt:lpstr>Создание проекта   Валидация входных параметров   Сохранение проекта    </vt:lpstr>
      <vt:lpstr>Создание нового проекта в SoapUI</vt:lpstr>
      <vt:lpstr>Задаем Initial WSDL</vt:lpstr>
      <vt:lpstr>Загрузка WSDL-описания интерфейса службы </vt:lpstr>
      <vt:lpstr>Вызов метода GetDebtByMsisdn службы FinancialInformation</vt:lpstr>
      <vt:lpstr>Валидация параметров запроса </vt:lpstr>
      <vt:lpstr>Валидация параметров запроса</vt:lpstr>
      <vt:lpstr>Выполнение запроса к службе </vt:lpstr>
      <vt:lpstr>Ответ службы </vt:lpstr>
      <vt:lpstr>Сохранение проекта в SoapUI</vt:lpstr>
      <vt:lpstr>Сохранение проекта в SoapUI </vt:lpstr>
      <vt:lpstr>Сохранение проекта в SoapUI</vt:lpstr>
      <vt:lpstr>Interface Viewer. Просмотр WSDL</vt:lpstr>
      <vt:lpstr>WSDL-описание интерфейса службы в SoapUI</vt:lpstr>
      <vt:lpstr>Экспорт WSDL-описания </vt:lpstr>
      <vt:lpstr>Экспорт WSDL-описания </vt:lpstr>
      <vt:lpstr>Экспорт WSDL-описания </vt:lpstr>
      <vt:lpstr>      </vt:lpstr>
      <vt:lpstr>  Получение истории баланса из Siebel  </vt:lpstr>
      <vt:lpstr>Поиск службы FIGA.FinancialOperations в  ServiceRegistry</vt:lpstr>
      <vt:lpstr>Создание проекта в SoapUI</vt:lpstr>
      <vt:lpstr>Заполнение и валидация входных данных для метода CalculateBalanceHistory</vt:lpstr>
      <vt:lpstr>Заполнение и валидация входных данных для метода CalculateBalanceHistory</vt:lpstr>
      <vt:lpstr>Заполнение и валидация входных данных для метода CalculateBalanceHistory</vt:lpstr>
      <vt:lpstr>Заполнение и валидация входных данных для метода CalculateBalanceHistory</vt:lpstr>
      <vt:lpstr>Ответ на вызов метода CalculateBalanceHistory</vt:lpstr>
      <vt:lpstr>WebService Studio. Вызов метода CalculateBalanceHistory</vt:lpstr>
      <vt:lpstr>Получение истории баланса из Siebel.  Диаграмма взаимодействия подсистем </vt:lpstr>
      <vt:lpstr>IL.crm.log. Вызов метода  IFinancialOperations.CalculateBalanceHistory</vt:lpstr>
      <vt:lpstr>IL.crm.log. SyncResultMessage PID = 346.14736546</vt:lpstr>
      <vt:lpstr>Бизнес-процесс Workflow 2.0 IL_CalculateBalanceHistory</vt:lpstr>
      <vt:lpstr>IL.EsbAdapter.log CommonRequestCallbackVer2</vt:lpstr>
      <vt:lpstr>Модель данных IL</vt:lpstr>
      <vt:lpstr>Модель данных IL.  SubscriberInformation</vt:lpstr>
      <vt:lpstr>Модель данных IL.  CalculateBalanceHistoryReguest</vt:lpstr>
      <vt:lpstr>Модель данных IL. CalculateBalanceHistoryResult</vt:lpstr>
      <vt:lpstr>Модель данных IL. CalculateBalanceHistoryResultItem</vt:lpstr>
      <vt:lpstr>Добавление услуги “Определитель номера”.  Диаграмма взаимодействия подсистем </vt:lpstr>
      <vt:lpstr>Добавление услуги “Определитель номера”</vt:lpstr>
      <vt:lpstr>Добавление услуги “Определитель номера”</vt:lpstr>
      <vt:lpstr>Добавление услуги “Определитель номера”</vt:lpstr>
      <vt:lpstr>Добавление услуги “Определитель номера”</vt:lpstr>
      <vt:lpstr>Добавление услуги “Определитель номера”</vt:lpstr>
      <vt:lpstr>Добавление услуги “Определитель номера”</vt:lpstr>
      <vt:lpstr>Добавление услуги “Определитель номера”. IL.crm.log. Запрос на добавление услуги</vt:lpstr>
      <vt:lpstr>Добавление услуги “Определитель номера” IL.crm.log. Ответ от Workflow 2.0</vt:lpstr>
      <vt:lpstr>Добавление услуги “Определитель номера”. FIGA.CommonRequestCallbackOldVer2 (запрос)</vt:lpstr>
      <vt:lpstr>Добавление услуги “Определитель номера”. FIGA.CommonRequestCallbackOldVer2 (ответ)</vt:lpstr>
      <vt:lpstr>FORIS IL Documentation. Метод ChangeServices  </vt:lpstr>
      <vt:lpstr>      </vt:lpstr>
      <vt:lpstr>Получение истории баланса из Siebel.  Задан несуществующий лицевой счет </vt:lpstr>
      <vt:lpstr>Получение истории баланса из Siebel.  Задан несуществующий лицевой счет  </vt:lpstr>
      <vt:lpstr>Маппинг ошибок </vt:lpstr>
      <vt:lpstr>Маппинг ошибок </vt:lpstr>
      <vt:lpstr>Маппинг ошибок. База данных IL. Таблица  ERROR_CODE_MAP_RULE</vt:lpstr>
      <vt:lpstr>Маппинг ошибок. База данных IL.  Таблица ERROR_CODE</vt:lpstr>
      <vt:lpstr>      </vt:lpstr>
      <vt:lpstr>Работа с заглушками, настройка CallBack</vt:lpstr>
      <vt:lpstr>Куда уйдет CallBack</vt:lpstr>
      <vt:lpstr>\FORIS\FIGA\EsbAdapter\Web.config</vt:lpstr>
      <vt:lpstr>Работа с заглушками, настройка CallBack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UniversalCallbackService2. Создание Mock Service в SoapUI</vt:lpstr>
      <vt:lpstr>Использование SoapUI и WSS для тестирования служб FORIS</vt:lpstr>
    </vt:vector>
  </TitlesOfParts>
  <Company>Sitronics Telecom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</dc:title>
  <dc:creator>Danis Gayazov</dc:creator>
  <cp:lastModifiedBy>Гаязов Данис Анварович</cp:lastModifiedBy>
  <cp:revision>1286</cp:revision>
  <dcterms:created xsi:type="dcterms:W3CDTF">2010-10-28T09:44:56Z</dcterms:created>
  <dcterms:modified xsi:type="dcterms:W3CDTF">2016-10-21T09:05:28Z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ingExpirationDate">
    <vt:lpwstr/>
  </property>
  <property fmtid="{D5CDD505-2E9C-101B-9397-08002B2CF9AE}" pid="3" name="PublishingStartDate">
    <vt:lpwstr/>
  </property>
  <property fmtid="{D5CDD505-2E9C-101B-9397-08002B2CF9AE}" pid="4" name="_dlc_DocId">
    <vt:lpwstr>THPAC7KF56X5-50-146</vt:lpwstr>
  </property>
  <property fmtid="{D5CDD505-2E9C-101B-9397-08002B2CF9AE}" pid="5" name="_dlc_DocIdItemGuid">
    <vt:lpwstr>6ad88551-2001-4088-9d52-cb0cbb9f9cdc</vt:lpwstr>
  </property>
  <property fmtid="{D5CDD505-2E9C-101B-9397-08002B2CF9AE}" pid="6" name="_dlc_DocIdUrl">
    <vt:lpwstr>https://tfsdoc.sts.sitronics.com/sites/FORIS_Mobile/Education/_layouts/DocIdRedir.aspx?ID=THPAC7KF56X5-50-146, THPAC7KF56X5-50-146</vt:lpwstr>
  </property>
  <property fmtid="{D5CDD505-2E9C-101B-9397-08002B2CF9AE}" pid="7" name="ContentTypeId">
    <vt:lpwstr>0x010100A55A45290C9EDF478D4EA0D5C4B13C84</vt:lpwstr>
  </property>
</Properties>
</file>